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1" r:id="rId2"/>
    <p:sldId id="282" r:id="rId3"/>
    <p:sldId id="283" r:id="rId4"/>
    <p:sldId id="284" r:id="rId5"/>
    <p:sldId id="319" r:id="rId6"/>
    <p:sldId id="320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6420" autoAdjust="0"/>
  </p:normalViewPr>
  <p:slideViewPr>
    <p:cSldViewPr>
      <p:cViewPr varScale="1">
        <p:scale>
          <a:sx n="81" d="100"/>
          <a:sy n="81" d="100"/>
        </p:scale>
        <p:origin x="108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0" y="7274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26" y="-8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4D41F-1AD9-4E35-BEA3-6F345A1714AD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8BC2F-FB25-4026-884D-7A563118E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3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101C9-5E34-4AC0-9148-7CE5F149F688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884FF-8F07-4D6F-9CAF-BD5B98218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8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Региональный центр обработки информации www.rcoi.net</a:t>
            </a:r>
          </a:p>
        </p:txBody>
      </p:sp>
    </p:spTree>
    <p:extLst>
      <p:ext uri="{BB962C8B-B14F-4D97-AF65-F5344CB8AC3E}">
        <p14:creationId xmlns:p14="http://schemas.microsoft.com/office/powerpoint/2010/main" val="81078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Региональный центр обработки информации www.rcoi.net</a:t>
            </a:r>
          </a:p>
        </p:txBody>
      </p:sp>
    </p:spTree>
    <p:extLst>
      <p:ext uri="{BB962C8B-B14F-4D97-AF65-F5344CB8AC3E}">
        <p14:creationId xmlns:p14="http://schemas.microsoft.com/office/powerpoint/2010/main" val="283260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105026"/>
            <a:ext cx="2056308" cy="17591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lt1">
              <a:alpha val="54000"/>
            </a:schemeClr>
          </a:solidFill>
          <a:ln w="63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 </a:t>
            </a:r>
            <a:b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495) 276-87-98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www.rcoi.net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slide" Target="slide14.xml"/><Relationship Id="rId5" Type="http://schemas.openxmlformats.org/officeDocument/2006/relationships/image" Target="../media/image14.emf"/><Relationship Id="rId4" Type="http://schemas.openxmlformats.org/officeDocument/2006/relationships/oleObject" Target="../embeddings/_____Microsoft_Excel_97-20031.xls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emf"/><Relationship Id="rId4" Type="http://schemas.openxmlformats.org/officeDocument/2006/relationships/oleObject" Target="../embeddings/_____Microsoft_Excel_97-20032.xls"/><Relationship Id="rId9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22.xml"/><Relationship Id="rId7" Type="http://schemas.openxmlformats.org/officeDocument/2006/relationships/slide" Target="slide33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29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1.emf"/><Relationship Id="rId4" Type="http://schemas.openxmlformats.org/officeDocument/2006/relationships/oleObject" Target="../embeddings/_____Microsoft_Excel_97-20034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5" Type="http://schemas.openxmlformats.org/officeDocument/2006/relationships/image" Target="../media/image3.emf"/><Relationship Id="rId4" Type="http://schemas.openxmlformats.org/officeDocument/2006/relationships/package" Target="../embeddings/_____Microsoft_Excel1.xlsx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_____Microsoft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1.emf"/><Relationship Id="rId4" Type="http://schemas.openxmlformats.org/officeDocument/2006/relationships/oleObject" Target="../embeddings/_____Microsoft_Excel_97-20036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slide" Target="slide21.xml"/><Relationship Id="rId5" Type="http://schemas.openxmlformats.org/officeDocument/2006/relationships/image" Target="../media/image32.emf"/><Relationship Id="rId4" Type="http://schemas.openxmlformats.org/officeDocument/2006/relationships/oleObject" Target="../embeddings/_____Microsoft_Excel_97-20038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slide" Target="slide21.xml"/><Relationship Id="rId5" Type="http://schemas.openxmlformats.org/officeDocument/2006/relationships/image" Target="../media/image33.emf"/><Relationship Id="rId4" Type="http://schemas.openxmlformats.org/officeDocument/2006/relationships/oleObject" Target="../embeddings/_____Microsoft_Excel_97-20039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slide" Target="slide21.xml"/><Relationship Id="rId5" Type="http://schemas.openxmlformats.org/officeDocument/2006/relationships/image" Target="../media/image34.emf"/><Relationship Id="rId4" Type="http://schemas.openxmlformats.org/officeDocument/2006/relationships/oleObject" Target="../embeddings/_____Microsoft_Excel_97-200310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slide" Target="slide21.xml"/><Relationship Id="rId5" Type="http://schemas.openxmlformats.org/officeDocument/2006/relationships/image" Target="../media/image35.emf"/><Relationship Id="rId4" Type="http://schemas.openxmlformats.org/officeDocument/2006/relationships/oleObject" Target="../embeddings/_____Microsoft_Excel_97-200311.xls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92163" y="1628775"/>
            <a:ext cx="7200900" cy="23034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>
            <a:normAutofit fontScale="90000"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66AE"/>
                </a:solidFill>
              </a:rPr>
              <a:t>ТЕРРИТОРИАЛЬНАЯ КОНФЛИКТАЯ ПОДКОМИССИЯ КОНФЛИКТНОЙ КОМИССИИ МОСКОВСКОЙ ОБЛАСТИ ПО ГИА-9</a:t>
            </a:r>
            <a:br>
              <a:rPr lang="ru-RU" sz="2800" dirty="0" smtClean="0">
                <a:solidFill>
                  <a:srgbClr val="0066AE"/>
                </a:solidFill>
              </a:rPr>
            </a:br>
            <a:r>
              <a:rPr lang="ru-RU" sz="2800" dirty="0" smtClean="0">
                <a:solidFill>
                  <a:srgbClr val="0066AE"/>
                </a:solidFill>
              </a:rPr>
              <a:t> </a:t>
            </a:r>
            <a:r>
              <a:rPr lang="en-US" sz="2800" dirty="0">
                <a:solidFill>
                  <a:srgbClr val="0066AE"/>
                </a:solidFill>
              </a:rPr>
              <a:t/>
            </a:r>
            <a:br>
              <a:rPr lang="en-US" sz="2800" dirty="0">
                <a:solidFill>
                  <a:srgbClr val="0066AE"/>
                </a:solidFill>
              </a:rPr>
            </a:br>
            <a:r>
              <a:rPr lang="ru-RU" sz="2400" b="1" dirty="0"/>
              <a:t>Государственная </a:t>
            </a:r>
            <a:r>
              <a:rPr lang="ru-RU" sz="2400" b="1" dirty="0" smtClean="0"/>
              <a:t>итоговая </a:t>
            </a:r>
            <a:r>
              <a:rPr lang="ru-RU" sz="2400" b="1" dirty="0"/>
              <a:t>аттестация выпускников </a:t>
            </a:r>
            <a:r>
              <a:rPr lang="en-US" sz="2400" b="1" dirty="0"/>
              <a:t>IX</a:t>
            </a:r>
            <a:r>
              <a:rPr lang="ru-RU" sz="2400" b="1" dirty="0"/>
              <a:t> </a:t>
            </a:r>
            <a:r>
              <a:rPr lang="ru-RU" sz="2400" b="1" dirty="0" smtClean="0"/>
              <a:t>классов </a:t>
            </a:r>
            <a:r>
              <a:rPr lang="ru-RU" sz="2400" b="1" dirty="0"/>
              <a:t>на территории Московской области в </a:t>
            </a:r>
            <a:r>
              <a:rPr lang="ru-RU" sz="2400" b="1" dirty="0" smtClean="0"/>
              <a:t>201</a:t>
            </a:r>
            <a:r>
              <a:rPr lang="en-US" sz="2400" b="1" dirty="0" smtClean="0"/>
              <a:t>8</a:t>
            </a:r>
            <a:r>
              <a:rPr lang="ru-RU" sz="2400" b="1" dirty="0" smtClean="0"/>
              <a:t> </a:t>
            </a:r>
            <a:r>
              <a:rPr lang="ru-RU" sz="2400" b="1" dirty="0"/>
              <a:t>году</a:t>
            </a:r>
            <a:endParaRPr lang="ru-RU" sz="2800" dirty="0">
              <a:solidFill>
                <a:srgbClr val="0066AE"/>
              </a:solidFill>
            </a:endParaRPr>
          </a:p>
        </p:txBody>
      </p:sp>
      <p:sp>
        <p:nvSpPr>
          <p:cNvPr id="8195" name="Прямоугольник 7"/>
          <p:cNvSpPr>
            <a:spLocks noChangeArrowheads="1"/>
          </p:cNvSpPr>
          <p:nvPr/>
        </p:nvSpPr>
        <p:spPr bwMode="auto">
          <a:xfrm>
            <a:off x="3214688" y="4643438"/>
            <a:ext cx="571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1600" dirty="0" smtClean="0">
                <a:solidFill>
                  <a:srgbClr val="0066AE"/>
                </a:solidFill>
                <a:latin typeface="Calibri" pitchFamily="34" charset="0"/>
              </a:rPr>
              <a:t>начальник отдела методического обеспечения</a:t>
            </a:r>
          </a:p>
          <a:p>
            <a:pPr algn="r" eaLnBrk="1" hangingPunct="1"/>
            <a:r>
              <a:rPr lang="ru-RU" altLang="ru-RU" sz="1600" dirty="0" smtClean="0">
                <a:solidFill>
                  <a:srgbClr val="0066AE"/>
                </a:solidFill>
                <a:latin typeface="Calibri" pitchFamily="34" charset="0"/>
              </a:rPr>
              <a:t>РЦОИ </a:t>
            </a:r>
            <a:r>
              <a:rPr lang="ru-RU" altLang="ru-RU" sz="1600" dirty="0">
                <a:solidFill>
                  <a:srgbClr val="0066AE"/>
                </a:solidFill>
                <a:latin typeface="Calibri" pitchFamily="34" charset="0"/>
              </a:rPr>
              <a:t>ГБОУ ВО </a:t>
            </a:r>
            <a:r>
              <a:rPr lang="ru-RU" altLang="ru-RU" sz="1600" dirty="0" smtClean="0">
                <a:solidFill>
                  <a:srgbClr val="0066AE"/>
                </a:solidFill>
                <a:latin typeface="Calibri" pitchFamily="34" charset="0"/>
              </a:rPr>
              <a:t>МО «</a:t>
            </a:r>
            <a:r>
              <a:rPr lang="ru-RU" altLang="ru-RU" sz="1600" dirty="0">
                <a:solidFill>
                  <a:srgbClr val="0066AE"/>
                </a:solidFill>
                <a:latin typeface="Calibri" pitchFamily="34" charset="0"/>
              </a:rPr>
              <a:t>Академия социального управления»</a:t>
            </a:r>
          </a:p>
          <a:p>
            <a:pPr algn="r" eaLnBrk="1" hangingPunct="1"/>
            <a:r>
              <a:rPr lang="ru-RU" altLang="ru-RU" sz="1600" dirty="0" smtClean="0">
                <a:solidFill>
                  <a:srgbClr val="0066AE"/>
                </a:solidFill>
                <a:latin typeface="Calibri" pitchFamily="34" charset="0"/>
              </a:rPr>
              <a:t>Тихонов Евгений Викторович</a:t>
            </a:r>
            <a:endParaRPr lang="ru-RU" altLang="ru-RU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48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1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 txBox="1">
            <a:spLocks/>
          </p:cNvSpPr>
          <p:nvPr/>
        </p:nvSpPr>
        <p:spPr bwMode="auto">
          <a:xfrm>
            <a:off x="1439863" y="0"/>
            <a:ext cx="676751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Calibri" pitchFamily="34" charset="0"/>
              </a:rPr>
              <a:t>Получение и передача материалов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7938" y="1522413"/>
            <a:ext cx="867568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just" eaLnBrk="1" hangingPunct="1">
              <a:lnSpc>
                <a:spcPct val="150000"/>
              </a:lnSpc>
            </a:pPr>
            <a:r>
              <a:rPr lang="ru-RU" altLang="ru-RU" sz="2000" dirty="0">
                <a:solidFill>
                  <a:schemeClr val="tx2"/>
                </a:solidFill>
              </a:rPr>
              <a:t>По каждому апеллянту </a:t>
            </a:r>
            <a:r>
              <a:rPr lang="ru-RU" altLang="ru-RU" sz="2000" dirty="0" smtClean="0">
                <a:solidFill>
                  <a:schemeClr val="tx2"/>
                </a:solidFill>
              </a:rPr>
              <a:t>формируется </a:t>
            </a:r>
            <a:r>
              <a:rPr lang="ru-RU" altLang="ru-RU" sz="2000" dirty="0">
                <a:solidFill>
                  <a:schemeClr val="tx2"/>
                </a:solidFill>
              </a:rPr>
              <a:t>апелляционный комплект (файлы формата </a:t>
            </a:r>
            <a:r>
              <a:rPr lang="en-US" altLang="ru-RU" sz="2000" dirty="0">
                <a:solidFill>
                  <a:schemeClr val="tx2"/>
                </a:solidFill>
              </a:rPr>
              <a:t>PDF</a:t>
            </a:r>
            <a:r>
              <a:rPr lang="ru-RU" altLang="ru-RU" sz="2000" dirty="0">
                <a:solidFill>
                  <a:schemeClr val="tx2"/>
                </a:solidFill>
              </a:rPr>
              <a:t>) и передаются в </a:t>
            </a:r>
            <a:r>
              <a:rPr lang="ru-RU" altLang="ru-RU" sz="2000" dirty="0" smtClean="0">
                <a:solidFill>
                  <a:schemeClr val="tx2"/>
                </a:solidFill>
              </a:rPr>
              <a:t>ТКПКК </a:t>
            </a:r>
            <a:r>
              <a:rPr lang="ru-RU" altLang="ru-RU" sz="2000" dirty="0">
                <a:solidFill>
                  <a:schemeClr val="tx2"/>
                </a:solidFill>
              </a:rPr>
              <a:t>МОУО в электронном виде по защищенному каналу связи к 11:00 на следующий день, после окончания установленных сроков подачи заявлений. Апелляционные комплекты распечатываются с соблюдением норм информационной безопасности в тот же день и передаются в </a:t>
            </a:r>
            <a:r>
              <a:rPr lang="ru-RU" altLang="ru-RU" sz="2000" dirty="0" smtClean="0">
                <a:solidFill>
                  <a:schemeClr val="tx2"/>
                </a:solidFill>
              </a:rPr>
              <a:t>ТКПКК </a:t>
            </a:r>
            <a:r>
              <a:rPr lang="ru-RU" altLang="ru-RU" sz="2000" dirty="0">
                <a:solidFill>
                  <a:schemeClr val="tx2"/>
                </a:solidFill>
              </a:rPr>
              <a:t>для рассмотрения.</a:t>
            </a:r>
          </a:p>
          <a:p>
            <a:pPr indent="457200" algn="just" eaLnBrk="1" hangingPunct="1">
              <a:lnSpc>
                <a:spcPct val="150000"/>
              </a:lnSpc>
            </a:pPr>
            <a:r>
              <a:rPr lang="ru-RU" altLang="ru-RU" sz="2000" dirty="0">
                <a:solidFill>
                  <a:schemeClr val="tx2"/>
                </a:solidFill>
              </a:rPr>
              <a:t>Процедура рассмотрения апелляций приведена в Рекомендации для конфликтной подкомиссии</a:t>
            </a:r>
          </a:p>
          <a:p>
            <a:pPr indent="457200" algn="just" eaLnBrk="1" hangingPunct="1">
              <a:lnSpc>
                <a:spcPct val="150000"/>
              </a:lnSpc>
            </a:pPr>
            <a:endParaRPr lang="ru-RU" altLang="ru-RU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2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 txBox="1">
            <a:spLocks/>
          </p:cNvSpPr>
          <p:nvPr/>
        </p:nvSpPr>
        <p:spPr bwMode="auto">
          <a:xfrm>
            <a:off x="2268538" y="14288"/>
            <a:ext cx="6767512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latin typeface="Calibri" pitchFamily="34" charset="0"/>
              </a:rPr>
              <a:t>Получение и передача материалов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07950" y="979324"/>
            <a:ext cx="8675688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just" eaLnBrk="1" hangingPunct="1">
              <a:lnSpc>
                <a:spcPct val="150000"/>
              </a:lnSpc>
            </a:pPr>
            <a:r>
              <a:rPr lang="ru-RU" altLang="ru-RU" sz="2200" dirty="0" smtClean="0">
                <a:solidFill>
                  <a:schemeClr val="tx2"/>
                </a:solidFill>
              </a:rPr>
              <a:t>Апелляции </a:t>
            </a:r>
            <a:r>
              <a:rPr lang="ru-RU" altLang="ru-RU" sz="2200" dirty="0">
                <a:solidFill>
                  <a:schemeClr val="tx2"/>
                </a:solidFill>
              </a:rPr>
              <a:t>о несогласии с выставленными баллами рассматриваются в течение четырех рабочих дней с момента поступления в </a:t>
            </a:r>
            <a:r>
              <a:rPr lang="ru-RU" altLang="ru-RU" sz="2200" dirty="0" smtClean="0">
                <a:solidFill>
                  <a:schemeClr val="tx2"/>
                </a:solidFill>
              </a:rPr>
              <a:t>ТКПКК</a:t>
            </a:r>
            <a:endParaRPr lang="ru-RU" altLang="ru-RU" sz="2200" dirty="0">
              <a:solidFill>
                <a:schemeClr val="tx2"/>
              </a:solidFill>
            </a:endParaRPr>
          </a:p>
          <a:p>
            <a:pPr indent="457200" algn="just" eaLnBrk="1" hangingPunct="1">
              <a:lnSpc>
                <a:spcPct val="150000"/>
              </a:lnSpc>
            </a:pPr>
            <a:r>
              <a:rPr lang="ru-RU" altLang="ru-RU" sz="2200" dirty="0">
                <a:solidFill>
                  <a:schemeClr val="tx2"/>
                </a:solidFill>
              </a:rPr>
              <a:t>По окончании работы </a:t>
            </a:r>
            <a:r>
              <a:rPr lang="ru-RU" altLang="ru-RU" sz="2200" dirty="0" smtClean="0">
                <a:solidFill>
                  <a:schemeClr val="tx2"/>
                </a:solidFill>
              </a:rPr>
              <a:t>Территориальной конфликтной подкомиссии</a:t>
            </a:r>
            <a:r>
              <a:rPr lang="ru-RU" altLang="ru-RU" sz="2200" dirty="0">
                <a:solidFill>
                  <a:schemeClr val="tx2"/>
                </a:solidFill>
              </a:rPr>
              <a:t>, не позднее </a:t>
            </a:r>
            <a:r>
              <a:rPr lang="ru-RU" altLang="ru-RU" sz="2200" dirty="0" smtClean="0">
                <a:solidFill>
                  <a:schemeClr val="tx2"/>
                </a:solidFill>
              </a:rPr>
              <a:t>19:00 </a:t>
            </a:r>
            <a:r>
              <a:rPr lang="ru-RU" altLang="ru-RU" sz="2200" dirty="0">
                <a:solidFill>
                  <a:schemeClr val="tx2"/>
                </a:solidFill>
              </a:rPr>
              <a:t>дня рассмотрения, в РЦОИ по защищенному каналу направляются заполненные и отсканированные протоколы</a:t>
            </a:r>
          </a:p>
          <a:p>
            <a:pPr indent="457200" algn="just" eaLnBrk="1" hangingPunct="1">
              <a:lnSpc>
                <a:spcPct val="150000"/>
              </a:lnSpc>
            </a:pPr>
            <a:r>
              <a:rPr lang="ru-RU" altLang="ru-RU" sz="2200" dirty="0">
                <a:solidFill>
                  <a:schemeClr val="tx2"/>
                </a:solidFill>
              </a:rPr>
              <a:t> 2-АП (2-АП-1, 2-АП-2)</a:t>
            </a:r>
          </a:p>
          <a:p>
            <a:pPr indent="457200" algn="just" eaLnBrk="1" hangingPunct="1">
              <a:lnSpc>
                <a:spcPct val="150000"/>
              </a:lnSpc>
            </a:pPr>
            <a:r>
              <a:rPr lang="ru-RU" altLang="ru-RU" sz="2200" dirty="0">
                <a:solidFill>
                  <a:schemeClr val="tx2"/>
                </a:solidFill>
              </a:rPr>
              <a:t>Апеллянтам выдается форма У-33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5436096" y="5179991"/>
            <a:ext cx="2639743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spc="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У-33</a:t>
            </a:r>
            <a:endParaRPr lang="ru-RU" sz="2400" spc="300" dirty="0"/>
          </a:p>
        </p:txBody>
      </p:sp>
    </p:spTree>
    <p:extLst>
      <p:ext uri="{BB962C8B-B14F-4D97-AF65-F5344CB8AC3E}">
        <p14:creationId xmlns:p14="http://schemas.microsoft.com/office/powerpoint/2010/main" val="294856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\\officeshare.office2014.rcoi\synshare\_Год_2018_\МЕТОДИЧЕСКОЕ ОБЕСПЕЧЕНИЕ-2018\КК-9 2018\Для презентации\4Журнал апелляций  математика_Страница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76423"/>
            <a:ext cx="5760640" cy="378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\\officeshare.office2014.rcoi\synshare\_Год_2018_\МЕТОДИЧЕСКОЕ ОБЕСПЕЧЕНИЕ-2018\КК-9 2018\Для презентации\4Журнал апелляций  математика_Страница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08" y="4293096"/>
            <a:ext cx="5796644" cy="215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3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7314" y="22570"/>
            <a:ext cx="3924436" cy="1066170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Образец Формы У-33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0" y="28275"/>
            <a:ext cx="9144000" cy="6858000"/>
          </a:xfrm>
          <a:prstGeom prst="rect">
            <a:avLst/>
          </a:prstGeom>
          <a:solidFill>
            <a:schemeClr val="bg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4643"/>
            <a:ext cx="3420380" cy="618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2528900"/>
            <a:ext cx="4832511" cy="346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4455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576263" y="1089025"/>
            <a:ext cx="78486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just" eaLnBrk="1" hangingPunct="1">
              <a:lnSpc>
                <a:spcPct val="150000"/>
              </a:lnSpc>
            </a:pPr>
            <a:r>
              <a:rPr lang="ru-RU" altLang="ru-RU" sz="2200" dirty="0">
                <a:solidFill>
                  <a:schemeClr val="tx2"/>
                </a:solidFill>
              </a:rPr>
              <a:t>Участник ГИА-9, подавший апелляцию, письменно подтверждает, что ему предъявлены изображения выполненной им экзаменационной работы, файлы с цифровой аудиозаписью устных ответов</a:t>
            </a:r>
            <a:r>
              <a:rPr lang="en-US" altLang="ru-RU" sz="2200" dirty="0">
                <a:solidFill>
                  <a:schemeClr val="tx2"/>
                </a:solidFill>
              </a:rPr>
              <a:t> </a:t>
            </a:r>
            <a:r>
              <a:rPr lang="ru-RU" altLang="ru-RU" sz="2200" dirty="0">
                <a:solidFill>
                  <a:schemeClr val="tx2"/>
                </a:solidFill>
              </a:rPr>
              <a:t>или решением практической части по информатике и ИКТ (</a:t>
            </a:r>
            <a:r>
              <a:rPr lang="ru-RU" altLang="ru-RU" sz="2200" dirty="0">
                <a:solidFill>
                  <a:schemeClr val="tx2"/>
                </a:solidFill>
                <a:hlinkClick r:id="rId2" action="ppaction://hlinksldjump"/>
              </a:rPr>
              <a:t>Форма 2-АП</a:t>
            </a:r>
            <a:r>
              <a:rPr lang="ru-RU" altLang="ru-RU" sz="22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2951163" y="3740150"/>
            <a:ext cx="3241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altLang="ru-RU" sz="2200">
                <a:solidFill>
                  <a:schemeClr val="tx2"/>
                </a:solidFill>
              </a:rPr>
              <a:t>Образцы форм:</a:t>
            </a: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1223628" y="4473116"/>
            <a:ext cx="2639743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spc="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2-АП-1</a:t>
            </a:r>
            <a:endParaRPr lang="ru-RU" sz="2400" spc="300" dirty="0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1223627" y="5225132"/>
            <a:ext cx="2639743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spc="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2-АП-2</a:t>
            </a:r>
            <a:endParaRPr lang="ru-RU" sz="2400" spc="300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5220072" y="4473115"/>
            <a:ext cx="2639743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spc="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2-АП-3</a:t>
            </a:r>
            <a:endParaRPr lang="ru-RU" sz="2400" spc="300" dirty="0"/>
          </a:p>
        </p:txBody>
      </p:sp>
      <p:sp>
        <p:nvSpPr>
          <p:cNvPr id="16397" name="Заголовок 3"/>
          <p:cNvSpPr txBox="1">
            <a:spLocks/>
          </p:cNvSpPr>
          <p:nvPr/>
        </p:nvSpPr>
        <p:spPr bwMode="auto">
          <a:xfrm>
            <a:off x="971600" y="142875"/>
            <a:ext cx="676751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b="1" dirty="0">
                <a:latin typeface="Calibri" pitchFamily="34" charset="0"/>
              </a:rPr>
              <a:t>Инструкция для </a:t>
            </a:r>
            <a:r>
              <a:rPr lang="ru-RU" sz="2400" b="1" dirty="0">
                <a:latin typeface="Calibri" pitchFamily="34" charset="0"/>
              </a:rPr>
              <a:t>территориальной конфликтной подкомиссии</a:t>
            </a:r>
            <a:r>
              <a:rPr lang="ru-RU" altLang="ru-RU" sz="2400" b="1" dirty="0" smtClean="0">
                <a:latin typeface="Calibri" pitchFamily="34" charset="0"/>
              </a:rPr>
              <a:t> </a:t>
            </a:r>
            <a:r>
              <a:rPr lang="ru-RU" altLang="ru-RU" sz="2400" b="1" dirty="0">
                <a:latin typeface="Calibri" pitchFamily="34" charset="0"/>
              </a:rPr>
              <a:t>по ГИА-9</a:t>
            </a: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5220072" y="5225130"/>
            <a:ext cx="2639743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spc="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2-АП-4</a:t>
            </a:r>
            <a:endParaRPr lang="ru-RU" sz="2400" spc="300" dirty="0"/>
          </a:p>
        </p:txBody>
      </p:sp>
    </p:spTree>
    <p:extLst>
      <p:ext uri="{BB962C8B-B14F-4D97-AF65-F5344CB8AC3E}">
        <p14:creationId xmlns:p14="http://schemas.microsoft.com/office/powerpoint/2010/main" val="20727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apegina\Desktop\без п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" y="260648"/>
            <a:ext cx="4383088" cy="604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17169941">
            <a:off x="4073104" y="2408928"/>
            <a:ext cx="3700022" cy="1066170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Образец Формы 2-АП</a:t>
            </a:r>
          </a:p>
        </p:txBody>
      </p:sp>
    </p:spTree>
    <p:extLst>
      <p:ext uri="{BB962C8B-B14F-4D97-AF65-F5344CB8AC3E}">
        <p14:creationId xmlns:p14="http://schemas.microsoft.com/office/powerpoint/2010/main" val="17187543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apegina\Desktop\без п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636"/>
            <a:ext cx="4846638" cy="619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22570"/>
            <a:ext cx="3924436" cy="1066170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Образец Формы 2-АП-1</a:t>
            </a:r>
          </a:p>
        </p:txBody>
      </p:sp>
      <p:sp>
        <p:nvSpPr>
          <p:cNvPr id="2" name="Прямоугольник 1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655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apegina\Desktop\без п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60648"/>
            <a:ext cx="4279900" cy="60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22570"/>
            <a:ext cx="3924436" cy="1066170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Образец Формы 2-АП-2</a:t>
            </a:r>
          </a:p>
        </p:txBody>
      </p:sp>
      <p:sp>
        <p:nvSpPr>
          <p:cNvPr id="2" name="Прямоугольник 1">
            <a:hlinkClick r:id="rId3" action="ppaction://hlinksldjump"/>
          </p:cNvPr>
          <p:cNvSpPr/>
          <p:nvPr/>
        </p:nvSpPr>
        <p:spPr>
          <a:xfrm>
            <a:off x="0" y="-8012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699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401880"/>
              </p:ext>
            </p:extLst>
          </p:nvPr>
        </p:nvGraphicFramePr>
        <p:xfrm>
          <a:off x="107504" y="569622"/>
          <a:ext cx="4032448" cy="5811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Worksheet" r:id="rId4" imgW="10686999" imgH="14763870" progId="Excel.Sheet.8">
                  <p:embed/>
                </p:oleObj>
              </mc:Choice>
              <mc:Fallback>
                <p:oleObj name="Worksheet" r:id="rId4" imgW="10686999" imgH="1476387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69622"/>
                        <a:ext cx="4032448" cy="5811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60032" y="22570"/>
            <a:ext cx="3924436" cy="3334422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Образец Формы 2-АП-3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только для устной части иностранных языков)</a:t>
            </a:r>
          </a:p>
        </p:txBody>
      </p:sp>
      <p:sp>
        <p:nvSpPr>
          <p:cNvPr id="4" name="Прямоугольник 3">
            <a:hlinkClick r:id="rId6" action="ppaction://hlinksldjump"/>
          </p:cNvPr>
          <p:cNvSpPr/>
          <p:nvPr/>
        </p:nvSpPr>
        <p:spPr>
          <a:xfrm>
            <a:off x="-18651" y="22570"/>
            <a:ext cx="9144000" cy="6858000"/>
          </a:xfrm>
          <a:prstGeom prst="rect">
            <a:avLst/>
          </a:prstGeom>
          <a:solidFill>
            <a:schemeClr val="bg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09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6319" y="5235356"/>
            <a:ext cx="3924436" cy="1318198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устной части иностранных языков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11044" y="152636"/>
            <a:ext cx="4032956" cy="141150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всем предметам, кроме иностранных языков (устная часть)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1508" name="Объект 4"/>
          <p:cNvGraphicFramePr>
            <a:graphicFrameLocks noChangeAspect="1"/>
          </p:cNvGraphicFramePr>
          <p:nvPr/>
        </p:nvGraphicFramePr>
        <p:xfrm>
          <a:off x="4572000" y="2492375"/>
          <a:ext cx="4572000" cy="42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Лист" r:id="rId4" imgW="8267689" imgH="7610490" progId="Excel.Sheet.8">
                  <p:embed/>
                </p:oleObj>
              </mc:Choice>
              <mc:Fallback>
                <p:oleObj name="Лист" r:id="rId4" imgW="8267689" imgH="761049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92375"/>
                        <a:ext cx="4572000" cy="420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Объект 1"/>
          <p:cNvGraphicFramePr>
            <a:graphicFrameLocks noChangeAspect="1"/>
          </p:cNvGraphicFramePr>
          <p:nvPr/>
        </p:nvGraphicFramePr>
        <p:xfrm>
          <a:off x="19050" y="11113"/>
          <a:ext cx="455295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Лист" r:id="rId7" imgW="8267689" imgH="7610490" progId="Excel.Sheet.8">
                  <p:embed/>
                </p:oleObj>
              </mc:Choice>
              <mc:Fallback>
                <p:oleObj name="Лист" r:id="rId7" imgW="8267689" imgH="761049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11113"/>
                        <a:ext cx="455295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 rot="18935966">
            <a:off x="2198999" y="2309455"/>
            <a:ext cx="3924436" cy="1318198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Образцы Формы 2-АП-4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rId9" action="ppaction://hlinksldjump"/>
          </p:cNvPr>
          <p:cNvSpPr/>
          <p:nvPr/>
        </p:nvSpPr>
        <p:spPr>
          <a:xfrm>
            <a:off x="-36513" y="-1588"/>
            <a:ext cx="9144001" cy="6858001"/>
          </a:xfrm>
          <a:prstGeom prst="rect">
            <a:avLst/>
          </a:prstGeom>
          <a:solidFill>
            <a:schemeClr val="bg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103688" y="5697538"/>
            <a:ext cx="396875" cy="395287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4589463" y="461963"/>
            <a:ext cx="395287" cy="396875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921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 txBox="1">
            <a:spLocks/>
          </p:cNvSpPr>
          <p:nvPr/>
        </p:nvSpPr>
        <p:spPr bwMode="auto">
          <a:xfrm>
            <a:off x="1403648" y="161925"/>
            <a:ext cx="676751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b="1" dirty="0">
                <a:latin typeface="Calibri" pitchFamily="34" charset="0"/>
              </a:rPr>
              <a:t>Инструкция для </a:t>
            </a:r>
            <a:r>
              <a:rPr lang="ru-RU" sz="2400" b="1" dirty="0">
                <a:latin typeface="Calibri" pitchFamily="34" charset="0"/>
              </a:rPr>
              <a:t>территориальной конфликтной </a:t>
            </a:r>
            <a:r>
              <a:rPr lang="ru-RU" sz="2400" b="1" dirty="0" smtClean="0">
                <a:latin typeface="Calibri" pitchFamily="34" charset="0"/>
              </a:rPr>
              <a:t>подкомиссии </a:t>
            </a:r>
            <a:r>
              <a:rPr lang="ru-RU" altLang="ru-RU" sz="2400" b="1" dirty="0" smtClean="0">
                <a:latin typeface="Calibri" pitchFamily="34" charset="0"/>
              </a:rPr>
              <a:t>по ГИА-9</a:t>
            </a:r>
            <a:endParaRPr lang="ru-RU" altLang="ru-RU" sz="2400" b="1" dirty="0">
              <a:latin typeface="Calibri" pitchFamily="34" charset="0"/>
            </a:endParaRP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71438" y="1088719"/>
            <a:ext cx="8785225" cy="433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just" eaLnBrk="1" hangingPunct="1">
              <a:lnSpc>
                <a:spcPct val="114000"/>
              </a:lnSpc>
            </a:pPr>
            <a:r>
              <a:rPr lang="ru-RU" altLang="ru-RU" sz="2200" dirty="0">
                <a:solidFill>
                  <a:schemeClr val="tx2"/>
                </a:solidFill>
              </a:rPr>
              <a:t>Участник экзамена может подать </a:t>
            </a:r>
            <a:r>
              <a:rPr lang="ru-RU" altLang="ru-RU" sz="2200" b="1" dirty="0">
                <a:solidFill>
                  <a:schemeClr val="tx2"/>
                </a:solidFill>
              </a:rPr>
              <a:t>апелляцию о несогласии с выставленными баллами (отметками) в течение двух рабочих дней</a:t>
            </a:r>
            <a:r>
              <a:rPr lang="ru-RU" altLang="ru-RU" sz="2200" dirty="0">
                <a:solidFill>
                  <a:schemeClr val="tx2"/>
                </a:solidFill>
              </a:rPr>
              <a:t> после объявления результатов экзамена и ознакомления с ними, </a:t>
            </a:r>
            <a:r>
              <a:rPr lang="ru-RU" altLang="ru-RU" sz="2200" b="1" dirty="0">
                <a:solidFill>
                  <a:schemeClr val="tx2"/>
                </a:solidFill>
              </a:rPr>
              <a:t>апелляцию по процедуре – в день проведения экзамена</a:t>
            </a:r>
            <a:r>
              <a:rPr lang="ru-RU" altLang="ru-RU" sz="2200" dirty="0">
                <a:solidFill>
                  <a:schemeClr val="tx2"/>
                </a:solidFill>
              </a:rPr>
              <a:t>, не покидая ППЭ.</a:t>
            </a:r>
            <a:r>
              <a:rPr lang="en-US" altLang="ru-RU" sz="2200" dirty="0">
                <a:solidFill>
                  <a:schemeClr val="tx2"/>
                </a:solidFill>
              </a:rPr>
              <a:t> </a:t>
            </a:r>
            <a:r>
              <a:rPr lang="ru-RU" altLang="ru-RU" sz="2200" dirty="0">
                <a:solidFill>
                  <a:schemeClr val="tx2"/>
                </a:solidFill>
              </a:rPr>
              <a:t>Руководитель образовательной организации (далее – ОО) заблаговременно сообщает участникам </a:t>
            </a:r>
            <a:r>
              <a:rPr lang="ru-RU" altLang="ru-RU" sz="2200" dirty="0" smtClean="0">
                <a:solidFill>
                  <a:schemeClr val="tx2"/>
                </a:solidFill>
              </a:rPr>
              <a:t>ГИА-9 </a:t>
            </a:r>
            <a:r>
              <a:rPr lang="ru-RU" altLang="ru-RU" sz="2200" dirty="0">
                <a:solidFill>
                  <a:schemeClr val="tx2"/>
                </a:solidFill>
              </a:rPr>
              <a:t>место и сроки подачи заявлений о несогласии с выставленными баллами</a:t>
            </a:r>
          </a:p>
          <a:p>
            <a:pPr indent="457200" algn="just" eaLnBrk="1" hangingPunct="1">
              <a:lnSpc>
                <a:spcPct val="114000"/>
              </a:lnSpc>
            </a:pPr>
            <a:endParaRPr lang="ru-RU" altLang="ru-RU" sz="2200" dirty="0">
              <a:solidFill>
                <a:schemeClr val="tx2"/>
              </a:solidFill>
            </a:endParaRPr>
          </a:p>
          <a:p>
            <a:pPr indent="457200" algn="just" eaLnBrk="1" hangingPunct="1">
              <a:lnSpc>
                <a:spcPct val="114000"/>
              </a:lnSpc>
            </a:pPr>
            <a:r>
              <a:rPr lang="ru-RU" altLang="ru-RU" sz="2200" dirty="0">
                <a:solidFill>
                  <a:schemeClr val="tx2"/>
                </a:solidFill>
              </a:rPr>
              <a:t>Прием заявлений от участников </a:t>
            </a:r>
            <a:r>
              <a:rPr lang="ru-RU" altLang="ru-RU" sz="2200" dirty="0" smtClean="0">
                <a:solidFill>
                  <a:schemeClr val="tx2"/>
                </a:solidFill>
              </a:rPr>
              <a:t>ГИА-9 </a:t>
            </a:r>
            <a:r>
              <a:rPr lang="ru-RU" altLang="ru-RU" sz="2200" dirty="0">
                <a:solidFill>
                  <a:schemeClr val="tx2"/>
                </a:solidFill>
              </a:rPr>
              <a:t>осуществляет руководитель  ОО и в тот же день передает их в Подкомиссию (</a:t>
            </a:r>
            <a:r>
              <a:rPr lang="ru-RU" altLang="ru-RU" sz="2200" dirty="0">
                <a:solidFill>
                  <a:schemeClr val="tx2"/>
                </a:solidFill>
                <a:hlinkClick r:id="rId2" action="ppaction://hlinksldjump"/>
              </a:rPr>
              <a:t>Форма ППЭ-02 </a:t>
            </a:r>
            <a:r>
              <a:rPr lang="ru-RU" altLang="ru-RU" sz="2200" dirty="0">
                <a:solidFill>
                  <a:schemeClr val="tx2"/>
                </a:solidFill>
              </a:rPr>
              <a:t>и </a:t>
            </a:r>
            <a:r>
              <a:rPr lang="ru-RU" altLang="ru-RU" sz="2200" dirty="0">
                <a:solidFill>
                  <a:schemeClr val="tx2"/>
                </a:solidFill>
                <a:hlinkClick r:id="rId3" action="ppaction://hlinksldjump"/>
              </a:rPr>
              <a:t>Форма 1-АП</a:t>
            </a:r>
            <a:r>
              <a:rPr lang="ru-RU" altLang="ru-RU" sz="22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137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24028" y="3448772"/>
            <a:ext cx="4428492" cy="1678238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2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Титульный лист апелляционного комплекта</a:t>
            </a:r>
          </a:p>
        </p:txBody>
      </p:sp>
      <p:pic>
        <p:nvPicPr>
          <p:cNvPr id="11266" name="Picture 2" descr="C:\Users\sapegina\Desktop\без п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87849"/>
            <a:ext cx="4248150" cy="60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7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08" y="460841"/>
            <a:ext cx="3319841" cy="578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 rot="20475705">
            <a:off x="1972568" y="803094"/>
            <a:ext cx="2556284" cy="474008"/>
          </a:xfrm>
          <a:prstGeom prst="rect">
            <a:avLst/>
          </a:prstGeom>
          <a:noFill/>
        </p:spPr>
        <p:txBody>
          <a:bodyPr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Нажмите для</a:t>
            </a:r>
          </a:p>
          <a:p>
            <a:pPr algn="ctr" eaLnBrk="1" hangingPunct="1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увеличения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282189" y="123953"/>
            <a:ext cx="2655906" cy="50541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Блоки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09828" y="764704"/>
            <a:ext cx="2655906" cy="50541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04148" y="2078170"/>
            <a:ext cx="2655906" cy="50541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904148" y="3176972"/>
            <a:ext cx="2655906" cy="50541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04148" y="4147720"/>
            <a:ext cx="2655906" cy="50541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904148" y="4940487"/>
            <a:ext cx="2655906" cy="50541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909828" y="5570022"/>
            <a:ext cx="2655906" cy="50541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580111" y="620688"/>
            <a:ext cx="1404157" cy="50541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______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72471" y="1916832"/>
            <a:ext cx="1404157" cy="50541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______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555864" y="3068960"/>
            <a:ext cx="1404157" cy="50541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______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555864" y="4004385"/>
            <a:ext cx="1404157" cy="50541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______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572471" y="4797152"/>
            <a:ext cx="1404157" cy="50541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______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572471" y="5445224"/>
            <a:ext cx="1404157" cy="50541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______</a:t>
            </a:r>
          </a:p>
        </p:txBody>
      </p:sp>
      <p:sp>
        <p:nvSpPr>
          <p:cNvPr id="37" name="Прямоугольник 36"/>
          <p:cNvSpPr/>
          <p:nvPr/>
        </p:nvSpPr>
        <p:spPr>
          <a:xfrm rot="16200000">
            <a:off x="-2061809" y="2898013"/>
            <a:ext cx="5814790" cy="1332148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Детальный разбор формы 2-АП по блокам с примерами</a:t>
            </a:r>
          </a:p>
        </p:txBody>
      </p:sp>
      <p:sp>
        <p:nvSpPr>
          <p:cNvPr id="13" name="Прямоугольник 12"/>
          <p:cNvSpPr/>
          <p:nvPr/>
        </p:nvSpPr>
        <p:spPr>
          <a:xfrm rot="20475705">
            <a:off x="1964491" y="2373737"/>
            <a:ext cx="2556284" cy="474008"/>
          </a:xfrm>
          <a:prstGeom prst="rect">
            <a:avLst/>
          </a:prstGeom>
          <a:noFill/>
        </p:spPr>
        <p:txBody>
          <a:bodyPr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Нажмите для</a:t>
            </a:r>
          </a:p>
          <a:p>
            <a:pPr algn="ctr" eaLnBrk="1" hangingPunct="1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увеличения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23212" y="3434816"/>
            <a:ext cx="2242973" cy="370808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Нажмите для</a:t>
            </a:r>
          </a:p>
          <a:p>
            <a:pPr algn="ctr" eaLnBrk="1" hangingPunct="1">
              <a:defRPr/>
            </a:pPr>
            <a:r>
              <a:rPr lang="ru-RU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увеличения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 rot="20490162">
            <a:off x="1699035" y="3997711"/>
            <a:ext cx="2556284" cy="462626"/>
          </a:xfrm>
          <a:prstGeom prst="rect">
            <a:avLst/>
          </a:prstGeom>
          <a:noFill/>
        </p:spPr>
        <p:txBody>
          <a:bodyPr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Нажмите для</a:t>
            </a:r>
          </a:p>
          <a:p>
            <a:pPr algn="ctr" eaLnBrk="1" hangingPunct="1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увеличения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026387" y="5193195"/>
            <a:ext cx="2556284" cy="474008"/>
          </a:xfrm>
          <a:prstGeom prst="rect">
            <a:avLst/>
          </a:prstGeom>
          <a:noFill/>
        </p:spPr>
        <p:txBody>
          <a:bodyPr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Нажмите для</a:t>
            </a:r>
          </a:p>
          <a:p>
            <a:pPr algn="ctr" eaLnBrk="1" hangingPunct="1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увеличения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80958" y="5732938"/>
            <a:ext cx="2556284" cy="474008"/>
          </a:xfrm>
          <a:prstGeom prst="rect">
            <a:avLst/>
          </a:prstGeom>
          <a:noFill/>
        </p:spPr>
        <p:txBody>
          <a:bodyPr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Нажмите для</a:t>
            </a:r>
          </a:p>
          <a:p>
            <a:pPr algn="ctr" eaLnBrk="1" hangingPunct="1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увеличения</a:t>
            </a: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1620108" y="466466"/>
            <a:ext cx="3319841" cy="1414362"/>
          </a:xfrm>
          <a:prstGeom prst="rect">
            <a:avLst/>
          </a:prstGeom>
          <a:solidFill>
            <a:schemeClr val="bg1">
              <a:alpha val="1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1627537" y="1882738"/>
            <a:ext cx="3319841" cy="1574279"/>
          </a:xfrm>
          <a:prstGeom prst="rect">
            <a:avLst/>
          </a:prstGeom>
          <a:solidFill>
            <a:schemeClr val="bg1">
              <a:alpha val="1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1621423" y="3447937"/>
            <a:ext cx="3319841" cy="369938"/>
          </a:xfrm>
          <a:prstGeom prst="rect">
            <a:avLst/>
          </a:prstGeom>
          <a:solidFill>
            <a:schemeClr val="bg1">
              <a:alpha val="1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1620108" y="3805624"/>
            <a:ext cx="3322334" cy="1279560"/>
          </a:xfrm>
          <a:prstGeom prst="rect">
            <a:avLst/>
          </a:prstGeom>
          <a:solidFill>
            <a:schemeClr val="bg1">
              <a:alpha val="1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1620108" y="5085184"/>
            <a:ext cx="3322334" cy="647754"/>
          </a:xfrm>
          <a:prstGeom prst="rect">
            <a:avLst/>
          </a:prstGeom>
          <a:solidFill>
            <a:schemeClr val="bg1">
              <a:alpha val="1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5">
            <a:hlinkClick r:id="rId8" action="ppaction://hlinksldjump"/>
          </p:cNvPr>
          <p:cNvSpPr/>
          <p:nvPr/>
        </p:nvSpPr>
        <p:spPr>
          <a:xfrm>
            <a:off x="1622601" y="5732938"/>
            <a:ext cx="3319841" cy="517183"/>
          </a:xfrm>
          <a:prstGeom prst="rect">
            <a:avLst/>
          </a:prstGeom>
          <a:solidFill>
            <a:schemeClr val="bg1">
              <a:alpha val="1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176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7" grpId="0" animBg="1"/>
      <p:bldP spid="8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apegina\Desktop\без п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044" y="620688"/>
            <a:ext cx="6879300" cy="29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45038"/>
            <a:ext cx="81010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95836" y="5553236"/>
            <a:ext cx="2655906" cy="50541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Блок - 1</a:t>
            </a:r>
          </a:p>
        </p:txBody>
      </p:sp>
      <p:sp>
        <p:nvSpPr>
          <p:cNvPr id="2" name="Прямоугольник 1">
            <a:hlinkClick r:id="rId4" action="ppaction://hlinksldjump"/>
          </p:cNvPr>
          <p:cNvSpPr/>
          <p:nvPr/>
        </p:nvSpPr>
        <p:spPr>
          <a:xfrm>
            <a:off x="-11485" y="-14089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8760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729"/>
            <a:ext cx="8241072" cy="370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5" y="0"/>
            <a:ext cx="2592139" cy="2600910"/>
          </a:xfrm>
          <a:prstGeom prst="rect">
            <a:avLst/>
          </a:prstGeom>
          <a:solidFill>
            <a:schemeClr val="bg1">
              <a:alpha val="1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985554" y="-597"/>
            <a:ext cx="5651053" cy="2601506"/>
          </a:xfrm>
          <a:prstGeom prst="rect">
            <a:avLst/>
          </a:prstGeom>
          <a:solidFill>
            <a:schemeClr val="bg1">
              <a:alpha val="1000"/>
            </a:schemeClr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85555" y="5902030"/>
            <a:ext cx="2655906" cy="50541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Блок - 2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1371" y="3822174"/>
            <a:ext cx="396875" cy="409575"/>
          </a:xfrm>
          <a:prstGeom prst="rect">
            <a:avLst/>
          </a:prstGeom>
          <a:solidFill>
            <a:schemeClr val="bg1">
              <a:alpha val="1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6019" y="4230161"/>
            <a:ext cx="220758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/>
              <a:t>Блок заполняется автоматически на дату создания комплекта в РЦОИ, подпись и расшифровка ставится при печати комплекта в МОУО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600910"/>
            <a:ext cx="8241071" cy="1116123"/>
          </a:xfrm>
          <a:prstGeom prst="rect">
            <a:avLst/>
          </a:prstGeom>
          <a:solidFill>
            <a:schemeClr val="bg1">
              <a:alpha val="1000"/>
            </a:schemeClr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95189" y="3823762"/>
            <a:ext cx="396875" cy="407987"/>
          </a:xfrm>
          <a:prstGeom prst="rect">
            <a:avLst/>
          </a:prstGeom>
          <a:solidFill>
            <a:schemeClr val="bg1">
              <a:alpha val="1000"/>
            </a:schemeClr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27559" y="4224338"/>
            <a:ext cx="31321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/>
              <a:t>Блок заполняется символом </a:t>
            </a:r>
            <a:r>
              <a:rPr lang="ru-RU" altLang="ru-RU" sz="2000" dirty="0">
                <a:solidFill>
                  <a:srgbClr val="C00000"/>
                </a:solidFill>
              </a:rPr>
              <a:t>«</a:t>
            </a:r>
            <a:r>
              <a:rPr lang="en-US" altLang="ru-RU" sz="2000" dirty="0">
                <a:solidFill>
                  <a:srgbClr val="C00000"/>
                </a:solidFill>
              </a:rPr>
              <a:t>V</a:t>
            </a:r>
            <a:r>
              <a:rPr lang="ru-RU" altLang="ru-RU" sz="2000" dirty="0">
                <a:solidFill>
                  <a:srgbClr val="C00000"/>
                </a:solidFill>
              </a:rPr>
              <a:t>»</a:t>
            </a:r>
            <a:r>
              <a:rPr lang="ru-RU" altLang="ru-RU" sz="1600" dirty="0"/>
              <a:t>,</a:t>
            </a:r>
            <a:r>
              <a:rPr lang="ru-RU" altLang="ru-RU" sz="2000" dirty="0">
                <a:solidFill>
                  <a:srgbClr val="C00000"/>
                </a:solidFill>
              </a:rPr>
              <a:t> </a:t>
            </a:r>
            <a:r>
              <a:rPr lang="ru-RU" altLang="ru-RU" sz="1600" dirty="0"/>
              <a:t>при наличии изображений и листов распознавания в комплекте, </a:t>
            </a:r>
            <a:r>
              <a:rPr lang="ru-RU" altLang="ru-RU" sz="2000" dirty="0">
                <a:solidFill>
                  <a:srgbClr val="C00000"/>
                </a:solidFill>
              </a:rPr>
              <a:t>экспертами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38364" y="3802063"/>
            <a:ext cx="395287" cy="412750"/>
          </a:xfrm>
          <a:prstGeom prst="rect">
            <a:avLst/>
          </a:prstGeom>
          <a:solidFill>
            <a:schemeClr val="bg1">
              <a:alpha val="1000"/>
            </a:schemeClr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869940" y="4230161"/>
            <a:ext cx="313213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/>
              <a:t>Блок заполняется символом </a:t>
            </a:r>
            <a:r>
              <a:rPr lang="ru-RU" altLang="ru-RU" sz="2000" dirty="0">
                <a:solidFill>
                  <a:srgbClr val="C00000"/>
                </a:solidFill>
              </a:rPr>
              <a:t>«</a:t>
            </a:r>
            <a:r>
              <a:rPr lang="en-US" altLang="ru-RU" sz="2000" dirty="0">
                <a:solidFill>
                  <a:srgbClr val="C00000"/>
                </a:solidFill>
              </a:rPr>
              <a:t>V</a:t>
            </a:r>
            <a:r>
              <a:rPr lang="ru-RU" altLang="ru-RU" sz="2000" dirty="0">
                <a:solidFill>
                  <a:srgbClr val="C00000"/>
                </a:solidFill>
              </a:rPr>
              <a:t>»</a:t>
            </a:r>
            <a:r>
              <a:rPr lang="ru-RU" altLang="ru-RU" sz="1600" dirty="0"/>
              <a:t>,</a:t>
            </a:r>
            <a:r>
              <a:rPr lang="ru-RU" altLang="ru-RU" sz="2000" dirty="0">
                <a:solidFill>
                  <a:srgbClr val="C00000"/>
                </a:solidFill>
              </a:rPr>
              <a:t> участником </a:t>
            </a:r>
            <a:r>
              <a:rPr lang="ru-RU" altLang="ru-RU" sz="1600" dirty="0"/>
              <a:t>при наличии претензий к предъявленным бланкам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995128" y="739145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dirty="0">
                <a:solidFill>
                  <a:srgbClr val="C00000"/>
                </a:solidFill>
              </a:rPr>
              <a:t>V</a:t>
            </a:r>
            <a:endParaRPr lang="ru-RU" altLang="ru-RU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995128" y="1562881"/>
            <a:ext cx="38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dirty="0">
                <a:solidFill>
                  <a:srgbClr val="C00000"/>
                </a:solidFill>
              </a:rPr>
              <a:t>V</a:t>
            </a:r>
            <a:endParaRPr lang="ru-RU" altLang="ru-RU" dirty="0"/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2995128" y="129452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dirty="0">
                <a:solidFill>
                  <a:srgbClr val="C00000"/>
                </a:solidFill>
              </a:rPr>
              <a:t>V</a:t>
            </a:r>
            <a:endParaRPr lang="ru-RU" altLang="ru-RU" dirty="0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2995128" y="1850913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dirty="0">
                <a:solidFill>
                  <a:srgbClr val="C00000"/>
                </a:solidFill>
              </a:rPr>
              <a:t>V</a:t>
            </a:r>
            <a:endParaRPr lang="ru-RU" altLang="ru-RU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995128" y="482762"/>
            <a:ext cx="323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400" dirty="0">
                <a:solidFill>
                  <a:srgbClr val="C00000"/>
                </a:solidFill>
              </a:rPr>
              <a:t>V</a:t>
            </a:r>
            <a:endParaRPr lang="ru-RU" altLang="ru-RU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995128" y="2174950"/>
            <a:ext cx="388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dirty="0">
                <a:solidFill>
                  <a:srgbClr val="C00000"/>
                </a:solidFill>
              </a:rPr>
              <a:t>V</a:t>
            </a:r>
            <a:endParaRPr lang="ru-RU" altLang="ru-RU" dirty="0"/>
          </a:p>
        </p:txBody>
      </p:sp>
      <p:sp>
        <p:nvSpPr>
          <p:cNvPr id="21" name="Прямоугольник 20">
            <a:hlinkClick r:id="rId4" action="ppaction://hlinksldjump"/>
          </p:cNvPr>
          <p:cNvSpPr/>
          <p:nvPr/>
        </p:nvSpPr>
        <p:spPr>
          <a:xfrm>
            <a:off x="0" y="-597"/>
            <a:ext cx="9144000" cy="6858000"/>
          </a:xfrm>
          <a:prstGeom prst="rect">
            <a:avLst/>
          </a:prstGeom>
          <a:solidFill>
            <a:schemeClr val="bg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5946502" y="44066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dirty="0">
                <a:solidFill>
                  <a:srgbClr val="C00000"/>
                </a:solidFill>
              </a:rPr>
              <a:t>V</a:t>
            </a:r>
            <a:endParaRPr lang="ru-RU" altLang="ru-RU" dirty="0"/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5940983" y="1268760"/>
            <a:ext cx="38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dirty="0">
                <a:solidFill>
                  <a:srgbClr val="C00000"/>
                </a:solidFill>
              </a:rPr>
              <a:t>V</a:t>
            </a:r>
            <a:endParaRPr lang="ru-RU" altLang="ru-RU" dirty="0"/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5938293" y="728700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dirty="0">
                <a:solidFill>
                  <a:srgbClr val="C00000"/>
                </a:solidFill>
              </a:rPr>
              <a:t>V</a:t>
            </a:r>
            <a:endParaRPr lang="ru-RU" altLang="ru-RU" dirty="0"/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5943056" y="1556792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dirty="0">
                <a:solidFill>
                  <a:srgbClr val="C00000"/>
                </a:solidFill>
              </a:rPr>
              <a:t>V</a:t>
            </a:r>
            <a:endParaRPr lang="ru-RU" altLang="ru-RU" dirty="0"/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5940152" y="194035"/>
            <a:ext cx="396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400" dirty="0">
                <a:solidFill>
                  <a:srgbClr val="C00000"/>
                </a:solidFill>
              </a:rPr>
              <a:t>V</a:t>
            </a:r>
            <a:endParaRPr lang="ru-RU" altLang="ru-RU" dirty="0"/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5939881" y="1886918"/>
            <a:ext cx="38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dirty="0">
                <a:solidFill>
                  <a:srgbClr val="C00000"/>
                </a:solidFill>
              </a:rPr>
              <a:t>V</a:t>
            </a:r>
            <a:endParaRPr lang="ru-RU" altLang="ru-RU" dirty="0"/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7037450" y="3356992"/>
            <a:ext cx="1603002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spc="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</a:t>
            </a:r>
            <a:endParaRPr lang="ru-RU" sz="2000" spc="300" dirty="0"/>
          </a:p>
        </p:txBody>
      </p:sp>
      <p:sp>
        <p:nvSpPr>
          <p:cNvPr id="2" name="Прямоугольник 1">
            <a:hlinkClick r:id="rId6" action="ppaction://hlinksldjump"/>
          </p:cNvPr>
          <p:cNvSpPr/>
          <p:nvPr/>
        </p:nvSpPr>
        <p:spPr>
          <a:xfrm>
            <a:off x="5256075" y="6007336"/>
            <a:ext cx="3816425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spc="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изображений</a:t>
            </a: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2987824" y="1016731"/>
            <a:ext cx="38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dirty="0">
                <a:solidFill>
                  <a:srgbClr val="C00000"/>
                </a:solidFill>
              </a:rPr>
              <a:t>V</a:t>
            </a:r>
            <a:endParaRPr lang="ru-RU" altLang="ru-RU" dirty="0"/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3023828" y="194035"/>
            <a:ext cx="323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400" dirty="0">
                <a:solidFill>
                  <a:srgbClr val="C00000"/>
                </a:solidFill>
              </a:rPr>
              <a:t>V</a:t>
            </a:r>
            <a:endParaRPr lang="ru-RU" altLang="ru-RU" dirty="0"/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5940983" y="986817"/>
            <a:ext cx="38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dirty="0">
                <a:solidFill>
                  <a:srgbClr val="C00000"/>
                </a:solidFill>
              </a:rPr>
              <a:t>V</a:t>
            </a:r>
            <a:endParaRPr lang="ru-RU" altLang="ru-RU" dirty="0"/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5938293" y="2174949"/>
            <a:ext cx="38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dirty="0">
                <a:solidFill>
                  <a:srgbClr val="C00000"/>
                </a:solidFill>
              </a:rPr>
              <a:t>V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495133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6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8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1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1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6" grpId="0" animBg="1"/>
      <p:bldP spid="5" grpId="0"/>
      <p:bldP spid="10" grpId="0" animBg="1"/>
      <p:bldP spid="11" grpId="0" animBg="1"/>
      <p:bldP spid="12" grpId="0"/>
      <p:bldP spid="13" grpId="0" animBg="1"/>
      <p:bldP spid="14" grpId="0"/>
      <p:bldP spid="17" grpId="0"/>
      <p:bldP spid="19" grpId="0"/>
      <p:bldP spid="26" grpId="0"/>
      <p:bldP spid="28" grpId="0"/>
      <p:bldP spid="7" grpId="0"/>
      <p:bldP spid="20" grpId="0"/>
      <p:bldP spid="32" grpId="0"/>
      <p:bldP spid="33" grpId="0"/>
      <p:bldP spid="34" grpId="0"/>
      <p:bldP spid="35" grpId="0"/>
      <p:bldP spid="36" grpId="0"/>
      <p:bldP spid="37" grpId="0"/>
      <p:bldP spid="29" grpId="0"/>
      <p:bldP spid="31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9532" y="19050"/>
            <a:ext cx="3685441" cy="49362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Изображение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20730" y="-655"/>
            <a:ext cx="4225501" cy="601638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 распознавания</a:t>
            </a:r>
          </a:p>
        </p:txBody>
      </p:sp>
      <p:pic>
        <p:nvPicPr>
          <p:cNvPr id="16386" name="Picture 2" descr="C:\Users\sapegina\Desktop\без п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7" y="517984"/>
            <a:ext cx="3525586" cy="593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sapegina\Desktop\без п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54" y="600983"/>
            <a:ext cx="3707227" cy="582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5670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X:\1_Дмитрий\от Тихонов\Апелляция Воробьева А.Р\Работы ученика Воробьева А.Р._Страница_0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441325"/>
            <a:ext cx="4587875" cy="64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X:\1_Дмитрий\от Тихонов\Апелляция Воробьева А.Р\Работы ученика Воробьева А.Р._Страница_0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63550"/>
            <a:ext cx="4587876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532" y="19050"/>
            <a:ext cx="3685441" cy="49362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Изображение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20730" y="-655"/>
            <a:ext cx="4225501" cy="601638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 распознавания</a:t>
            </a:r>
          </a:p>
        </p:txBody>
      </p:sp>
      <p:sp>
        <p:nvSpPr>
          <p:cNvPr id="27654" name="Прямоугольник 3"/>
          <p:cNvSpPr>
            <a:spLocks noChangeArrowheads="1"/>
          </p:cNvSpPr>
          <p:nvPr/>
        </p:nvSpPr>
        <p:spPr bwMode="auto">
          <a:xfrm>
            <a:off x="4906963" y="2349500"/>
            <a:ext cx="385286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2400">
                <a:solidFill>
                  <a:schemeClr val="tx2"/>
                </a:solidFill>
              </a:rPr>
              <a:t>Изображение на данном листе не предусмотрено, т.к. распознавание программными средствами не производится. Лист с развернутым ответом в виде изображения выдается экспертам на проверку.</a:t>
            </a:r>
          </a:p>
        </p:txBody>
      </p:sp>
    </p:spTree>
    <p:extLst>
      <p:ext uri="{BB962C8B-B14F-4D97-AF65-F5344CB8AC3E}">
        <p14:creationId xmlns:p14="http://schemas.microsoft.com/office/powerpoint/2010/main" val="20508251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X:\1_Дмитрий\от Тихонов\Апелляция Воробьева А.Р\Работы ученика Воробьева А.Р._Страница_0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25425"/>
            <a:ext cx="466407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5292725" y="1592263"/>
            <a:ext cx="36353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>
                <a:solidFill>
                  <a:srgbClr val="1F497D"/>
                </a:solidFill>
              </a:rPr>
              <a:t>Лист с развернутым ответом в виде изображения выдается экспертам на проверку.</a:t>
            </a:r>
          </a:p>
        </p:txBody>
      </p:sp>
    </p:spTree>
    <p:extLst>
      <p:ext uri="{BB962C8B-B14F-4D97-AF65-F5344CB8AC3E}">
        <p14:creationId xmlns:p14="http://schemas.microsoft.com/office/powerpoint/2010/main" val="16019593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X:\1_Дмитрий\от Тихонов\Апелляция Воробьева А.Р\Работы ученика Воробьева А.Р._Страница_0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533400"/>
            <a:ext cx="4464050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X:\1_Дмитрий\от Тихонов\Апелляция Воробьева А.Р\Работы ученика Воробьева А.Р._Страница_08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20700"/>
            <a:ext cx="4464050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9532" y="19050"/>
            <a:ext cx="3685441" cy="49362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Изображение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0730" y="-655"/>
            <a:ext cx="4225501" cy="601638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 распознавания</a:t>
            </a:r>
          </a:p>
        </p:txBody>
      </p:sp>
      <p:sp>
        <p:nvSpPr>
          <p:cNvPr id="29702" name="Прямоугольник 7"/>
          <p:cNvSpPr>
            <a:spLocks noChangeArrowheads="1"/>
          </p:cNvSpPr>
          <p:nvPr/>
        </p:nvSpPr>
        <p:spPr bwMode="auto">
          <a:xfrm>
            <a:off x="669925" y="4722813"/>
            <a:ext cx="81010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>
                <a:solidFill>
                  <a:srgbClr val="1F497D"/>
                </a:solidFill>
              </a:rPr>
              <a:t>Протокол первого эксперта</a:t>
            </a:r>
          </a:p>
        </p:txBody>
      </p:sp>
      <p:sp>
        <p:nvSpPr>
          <p:cNvPr id="2" name="Овал 1"/>
          <p:cNvSpPr/>
          <p:nvPr/>
        </p:nvSpPr>
        <p:spPr>
          <a:xfrm>
            <a:off x="4608513" y="3176588"/>
            <a:ext cx="215900" cy="2159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111750" y="3392488"/>
            <a:ext cx="75565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1202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20730" y="-655"/>
            <a:ext cx="4225501" cy="601638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 распознавания</a:t>
            </a:r>
          </a:p>
        </p:txBody>
      </p:sp>
      <p:pic>
        <p:nvPicPr>
          <p:cNvPr id="30723" name="Picture 2" descr="X:\1_Дмитрий\от Тихонов\Апелляция Воробьева А.Р\Работы ученика Воробьева А.Р._Страница_0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528638"/>
            <a:ext cx="4586288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 descr="X:\1_Дмитрий\от Тихонов\Апелляция Воробьева А.Р\Работы ученика Воробьева А.Р._Страница_10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8" y="512763"/>
            <a:ext cx="4573588" cy="646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9532" y="19050"/>
            <a:ext cx="3685441" cy="49362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Изображение</a:t>
            </a:r>
          </a:p>
        </p:txBody>
      </p:sp>
      <p:sp>
        <p:nvSpPr>
          <p:cNvPr id="30726" name="Прямоугольник 7"/>
          <p:cNvSpPr>
            <a:spLocks noChangeArrowheads="1"/>
          </p:cNvSpPr>
          <p:nvPr/>
        </p:nvSpPr>
        <p:spPr bwMode="auto">
          <a:xfrm>
            <a:off x="669925" y="4722813"/>
            <a:ext cx="81010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>
                <a:solidFill>
                  <a:srgbClr val="1F497D"/>
                </a:solidFill>
              </a:rPr>
              <a:t>Протокол второго эксперта</a:t>
            </a:r>
          </a:p>
        </p:txBody>
      </p:sp>
      <p:sp>
        <p:nvSpPr>
          <p:cNvPr id="9" name="Овал 8"/>
          <p:cNvSpPr/>
          <p:nvPr/>
        </p:nvSpPr>
        <p:spPr>
          <a:xfrm>
            <a:off x="4608513" y="3033713"/>
            <a:ext cx="215900" cy="2159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111750" y="3249613"/>
            <a:ext cx="75565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616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Объект 20"/>
          <p:cNvGraphicFramePr>
            <a:graphicFrameLocks noChangeAspect="1"/>
          </p:cNvGraphicFramePr>
          <p:nvPr/>
        </p:nvGraphicFramePr>
        <p:xfrm>
          <a:off x="171450" y="3443288"/>
          <a:ext cx="88646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Worksheet" r:id="rId4" imgW="7715267" imgH="1266840" progId="Excel.Sheet.8">
                  <p:embed/>
                </p:oleObj>
              </mc:Choice>
              <mc:Fallback>
                <p:oleObj name="Worksheet" r:id="rId4" imgW="7715267" imgH="12668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3443288"/>
                        <a:ext cx="886460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Объект 16"/>
          <p:cNvGraphicFramePr>
            <a:graphicFrameLocks noChangeAspect="1"/>
          </p:cNvGraphicFramePr>
          <p:nvPr/>
        </p:nvGraphicFramePr>
        <p:xfrm>
          <a:off x="179388" y="631825"/>
          <a:ext cx="86995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Worksheet" r:id="rId7" imgW="7715267" imgH="1266840" progId="Excel.Sheet.8">
                  <p:embed/>
                </p:oleObj>
              </mc:Choice>
              <mc:Fallback>
                <p:oleObj name="Worksheet" r:id="rId7" imgW="7715267" imgH="12668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31825"/>
                        <a:ext cx="869950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363788" y="768350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rgbClr val="C00000"/>
                </a:solidFill>
              </a:rPr>
              <a:t>V</a:t>
            </a:r>
            <a:endParaRPr lang="ru-RU" alt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325938" y="773113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rgbClr val="C00000"/>
                </a:solidFill>
              </a:rPr>
              <a:t>V</a:t>
            </a:r>
            <a:endParaRPr lang="ru-RU" alt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305550" y="765175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rgbClr val="C00000"/>
                </a:solidFill>
              </a:rPr>
              <a:t>V</a:t>
            </a:r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820" y="66714"/>
            <a:ext cx="1917903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spc="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1</a:t>
            </a:r>
            <a:endParaRPr lang="ru-RU" sz="2400" spc="3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966913"/>
            <a:ext cx="861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/>
              <a:t>Данный апеллянт имеет претензии к оцениванию заданий с развернутым ответом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240088" y="3581400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rgbClr val="C00000"/>
                </a:solidFill>
              </a:rPr>
              <a:t>V</a:t>
            </a:r>
            <a:endParaRPr lang="ru-RU" alt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427538" y="3579813"/>
            <a:ext cx="388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rgbClr val="C00000"/>
                </a:solidFill>
              </a:rPr>
              <a:t>V</a:t>
            </a:r>
            <a:endParaRPr lang="ru-RU" alt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443663" y="3560763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rgbClr val="C00000"/>
                </a:solidFill>
              </a:rPr>
              <a:t>V</a:t>
            </a:r>
            <a:endParaRPr lang="ru-RU" alt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4968" y="2773883"/>
            <a:ext cx="1917903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spc="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2</a:t>
            </a:r>
            <a:endParaRPr lang="ru-RU" sz="2400" spc="3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7025" y="4681538"/>
            <a:ext cx="8613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000"/>
              <a:t>Данный апеллянт имеет претензии к оцениванию заданий с кратким  ответом (ошибка верификации или техническая, Бланка ответов №1),</a:t>
            </a:r>
          </a:p>
          <a:p>
            <a:pPr algn="ctr" eaLnBrk="1" hangingPunct="1"/>
            <a:r>
              <a:rPr lang="ru-RU" altLang="ru-RU" sz="2000"/>
              <a:t>возможно и развернутым ответом</a:t>
            </a:r>
          </a:p>
        </p:txBody>
      </p:sp>
      <p:sp>
        <p:nvSpPr>
          <p:cNvPr id="20" name="Прямоугольник 19">
            <a:hlinkClick r:id="rId8" action="ppaction://hlinksldjump"/>
          </p:cNvPr>
          <p:cNvSpPr/>
          <p:nvPr/>
        </p:nvSpPr>
        <p:spPr>
          <a:xfrm>
            <a:off x="6381012" y="5905989"/>
            <a:ext cx="237227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spc="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</a:t>
            </a:r>
            <a:endParaRPr lang="ru-RU" sz="2400" spc="300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31800" y="1298575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rgbClr val="C00000"/>
                </a:solidFill>
              </a:rPr>
              <a:t>V</a:t>
            </a:r>
            <a:endParaRPr lang="ru-RU" altLang="ru-RU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224213" y="1327150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rgbClr val="C00000"/>
                </a:solidFill>
              </a:rPr>
              <a:t>V</a:t>
            </a:r>
            <a:endParaRPr lang="ru-RU" altLang="ru-RU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31800" y="4130675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rgbClr val="C00000"/>
                </a:solidFill>
              </a:rPr>
              <a:t>V</a:t>
            </a:r>
            <a:endParaRPr lang="ru-RU" alt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241675" y="4122738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rgbClr val="C00000"/>
                </a:solidFill>
              </a:rPr>
              <a:t>V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98117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  <p:bldP spid="11" grpId="0"/>
      <p:bldP spid="13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148257"/>
              </p:ext>
            </p:extLst>
          </p:nvPr>
        </p:nvGraphicFramePr>
        <p:xfrm>
          <a:off x="34249" y="224644"/>
          <a:ext cx="4494979" cy="6138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Worksheet" r:id="rId4" imgW="7353289" imgH="10667970" progId="Excel.Sheet.12">
                  <p:embed/>
                </p:oleObj>
              </mc:Choice>
              <mc:Fallback>
                <p:oleObj name="Worksheet" r:id="rId4" imgW="7353289" imgH="1066797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9" y="224644"/>
                        <a:ext cx="4494979" cy="6138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489975" y="2780928"/>
            <a:ext cx="3528646" cy="1512168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нарушении процедуры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87870" y="224644"/>
            <a:ext cx="3132856" cy="1188132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Форма ППЭ-02</a:t>
            </a:r>
          </a:p>
        </p:txBody>
      </p:sp>
      <p:sp>
        <p:nvSpPr>
          <p:cNvPr id="5" name="Прямоугольник 4">
            <a:hlinkClick r:id="rId6" action="ppaction://hlinksldjump"/>
          </p:cNvPr>
          <p:cNvSpPr/>
          <p:nvPr/>
        </p:nvSpPr>
        <p:spPr>
          <a:xfrm>
            <a:off x="0" y="-40216"/>
            <a:ext cx="9144000" cy="6858000"/>
          </a:xfrm>
          <a:prstGeom prst="rect">
            <a:avLst/>
          </a:prstGeom>
          <a:solidFill>
            <a:schemeClr val="bg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7699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Объект 4"/>
          <p:cNvGraphicFramePr>
            <a:graphicFrameLocks noChangeAspect="1"/>
          </p:cNvGraphicFramePr>
          <p:nvPr/>
        </p:nvGraphicFramePr>
        <p:xfrm>
          <a:off x="155575" y="3533775"/>
          <a:ext cx="852011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Worksheet" r:id="rId4" imgW="7715267" imgH="1266840" progId="Excel.Sheet.8">
                  <p:embed/>
                </p:oleObj>
              </mc:Choice>
              <mc:Fallback>
                <p:oleObj name="Worksheet" r:id="rId4" imgW="7715267" imgH="12668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3533775"/>
                        <a:ext cx="8520113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Объект 2"/>
          <p:cNvGraphicFramePr>
            <a:graphicFrameLocks noChangeAspect="1"/>
          </p:cNvGraphicFramePr>
          <p:nvPr/>
        </p:nvGraphicFramePr>
        <p:xfrm>
          <a:off x="155575" y="657225"/>
          <a:ext cx="888047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Worksheet" r:id="rId7" imgW="7715267" imgH="1266840" progId="Excel.Sheet.8">
                  <p:embed/>
                </p:oleObj>
              </mc:Choice>
              <mc:Fallback>
                <p:oleObj name="Worksheet" r:id="rId7" imgW="7715267" imgH="12668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657225"/>
                        <a:ext cx="8880475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411413" y="769938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rgbClr val="C00000"/>
                </a:solidFill>
              </a:rPr>
              <a:t>V</a:t>
            </a:r>
            <a:endParaRPr lang="ru-RU" altLang="ru-RU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262563" y="787400"/>
            <a:ext cx="388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rgbClr val="C00000"/>
                </a:solidFill>
              </a:rPr>
              <a:t>V</a:t>
            </a:r>
            <a:endParaRPr lang="ru-RU" altLang="ru-RU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359525" y="755650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rgbClr val="C00000"/>
                </a:solidFill>
              </a:rPr>
              <a:t>V</a:t>
            </a:r>
            <a:endParaRPr lang="ru-RU" alt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9875" y="1851025"/>
            <a:ext cx="861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/>
              <a:t>Данный апеллянт имеет претензии к оцениванию заданий с развернутым ответом (в комплекте бланки другого участника ГИА-9)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9820" y="66714"/>
            <a:ext cx="1917903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spc="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3</a:t>
            </a:r>
            <a:endParaRPr lang="ru-RU" sz="2400" spc="300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2212975" y="3654425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rgbClr val="C00000"/>
                </a:solidFill>
              </a:rPr>
              <a:t>V</a:t>
            </a:r>
            <a:endParaRPr lang="ru-RU" altLang="ru-RU"/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4217988" y="36449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rgbClr val="C00000"/>
                </a:solidFill>
              </a:rPr>
              <a:t>V</a:t>
            </a:r>
            <a:endParaRPr lang="ru-RU" altLang="ru-RU"/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6948488" y="3656013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rgbClr val="C00000"/>
                </a:solidFill>
              </a:rPr>
              <a:t>V</a:t>
            </a:r>
            <a:endParaRPr lang="ru-RU" altLang="ru-RU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1625" y="4802188"/>
            <a:ext cx="8613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/>
              <a:t>Данный апеллянт имеет претензии к оцениванию заданий с развернутым ответом и несоответствию листов распознавания экспертных оценок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9820" y="2967335"/>
            <a:ext cx="1917903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spc="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4</a:t>
            </a:r>
            <a:endParaRPr lang="ru-RU" sz="2400" spc="300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884613" y="4224338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rgbClr val="C00000"/>
                </a:solidFill>
              </a:rPr>
              <a:t>V</a:t>
            </a:r>
            <a:endParaRPr lang="ru-RU" alt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223963" y="1336675"/>
            <a:ext cx="388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rgbClr val="7030A0"/>
                </a:solidFill>
              </a:rPr>
              <a:t>V</a:t>
            </a:r>
            <a:endParaRPr lang="ru-RU" altLang="ru-RU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395288" y="2497138"/>
            <a:ext cx="3889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rgbClr val="7030A0"/>
                </a:solidFill>
              </a:rPr>
              <a:t>V</a:t>
            </a:r>
            <a:endParaRPr lang="ru-RU" altLang="ru-RU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90550" y="2506663"/>
            <a:ext cx="6573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/>
              <a:t>- в комплекте некорректно распознан данный бланк</a:t>
            </a: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081463" y="1320800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rgbClr val="C00000"/>
                </a:solidFill>
              </a:rPr>
              <a:t>V</a:t>
            </a:r>
            <a:endParaRPr lang="ru-RU" altLang="ru-RU"/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395288" y="4222750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>
                <a:solidFill>
                  <a:srgbClr val="C00000"/>
                </a:solidFill>
              </a:rPr>
              <a:t>V</a:t>
            </a:r>
            <a:endParaRPr lang="ru-RU" altLang="ru-RU"/>
          </a:p>
        </p:txBody>
      </p:sp>
      <p:sp>
        <p:nvSpPr>
          <p:cNvPr id="2" name="Прямоугольник 1">
            <a:hlinkClick r:id="rId8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>
            <a:hlinkClick r:id="rId8" action="ppaction://hlinksldjump"/>
          </p:cNvPr>
          <p:cNvSpPr/>
          <p:nvPr/>
        </p:nvSpPr>
        <p:spPr>
          <a:xfrm>
            <a:off x="6389937" y="5941616"/>
            <a:ext cx="237227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spc="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Вернуться</a:t>
            </a:r>
            <a:endParaRPr lang="ru-RU" sz="2400" spc="300" dirty="0"/>
          </a:p>
        </p:txBody>
      </p:sp>
    </p:spTree>
    <p:extLst>
      <p:ext uri="{BB962C8B-B14F-4D97-AF65-F5344CB8AC3E}">
        <p14:creationId xmlns:p14="http://schemas.microsoft.com/office/powerpoint/2010/main" val="2710956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2" grpId="0"/>
      <p:bldP spid="23" grpId="0"/>
      <p:bldP spid="24" grpId="0"/>
      <p:bldP spid="25" grpId="0"/>
      <p:bldP spid="18" grpId="0"/>
      <p:bldP spid="21" grpId="0"/>
      <p:bldP spid="28" grpId="0"/>
      <p:bldP spid="29" grpId="0"/>
      <p:bldP spid="30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Объект 3"/>
          <p:cNvGraphicFramePr>
            <a:graphicFrameLocks noChangeAspect="1"/>
          </p:cNvGraphicFramePr>
          <p:nvPr/>
        </p:nvGraphicFramePr>
        <p:xfrm>
          <a:off x="323850" y="215900"/>
          <a:ext cx="8677275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Worksheet" r:id="rId4" imgW="7715267" imgH="962010" progId="Excel.Sheet.8">
                  <p:embed/>
                </p:oleObj>
              </mc:Choice>
              <mc:Fallback>
                <p:oleObj name="Worksheet" r:id="rId4" imgW="7715267" imgH="96201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15900"/>
                        <a:ext cx="8677275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95836" y="5553236"/>
            <a:ext cx="2655906" cy="50541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Блок - 3</a:t>
            </a:r>
          </a:p>
        </p:txBody>
      </p:sp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323850" y="2024063"/>
            <a:ext cx="84963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just" eaLnBrk="1" hangingPunct="1">
              <a:lnSpc>
                <a:spcPct val="150000"/>
              </a:lnSpc>
            </a:pPr>
            <a:r>
              <a:rPr lang="ru-RU" altLang="ru-RU" sz="2200">
                <a:solidFill>
                  <a:schemeClr val="tx2"/>
                </a:solidFill>
              </a:rPr>
              <a:t>Участник ГИА-9, подтверждает своей подписью, что предъявленные копии изображений его, работу выполнял он (имеются единичные случаи прошлых лет о добавлении или удалении листов работы других участников в текущем комплекте, если номера дополнительных бланков заполнены участником некорректно)</a:t>
            </a:r>
          </a:p>
        </p:txBody>
      </p:sp>
      <p:sp>
        <p:nvSpPr>
          <p:cNvPr id="5" name="Прямоугольник 4">
            <a:hlinkClick r:id="rId6" action="ppaction://hlinksldjump"/>
          </p:cNvPr>
          <p:cNvSpPr/>
          <p:nvPr/>
        </p:nvSpPr>
        <p:spPr>
          <a:xfrm>
            <a:off x="0" y="-11113"/>
            <a:ext cx="9144000" cy="6858001"/>
          </a:xfrm>
          <a:prstGeom prst="rect">
            <a:avLst/>
          </a:prstGeom>
          <a:solidFill>
            <a:schemeClr val="bg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556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Объект 3"/>
          <p:cNvGraphicFramePr>
            <a:graphicFrameLocks noChangeAspect="1"/>
          </p:cNvGraphicFramePr>
          <p:nvPr/>
        </p:nvGraphicFramePr>
        <p:xfrm>
          <a:off x="815975" y="144463"/>
          <a:ext cx="697230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Лист" r:id="rId4" imgW="6972401" imgH="2886030" progId="Excel.Sheet.8">
                  <p:embed/>
                </p:oleObj>
              </mc:Choice>
              <mc:Fallback>
                <p:oleObj name="Лист" r:id="rId4" imgW="6972401" imgH="28860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144463"/>
                        <a:ext cx="697230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95836" y="5553236"/>
            <a:ext cx="2655906" cy="50541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Блок - 4</a:t>
            </a:r>
          </a:p>
        </p:txBody>
      </p:sp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322263" y="3576638"/>
            <a:ext cx="84994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just" eaLnBrk="1" hangingPunct="1">
              <a:lnSpc>
                <a:spcPct val="150000"/>
              </a:lnSpc>
            </a:pPr>
            <a:r>
              <a:rPr lang="ru-RU" altLang="ru-RU" sz="2200">
                <a:solidFill>
                  <a:schemeClr val="tx2"/>
                </a:solidFill>
              </a:rPr>
              <a:t>Заполняется секретарем/заместителем председателя Конфликтной подкомиссии на основании заполненных форм: 2-АП-1 и 2-АП-2</a:t>
            </a: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17463" y="0"/>
            <a:ext cx="9144000" cy="6858000"/>
          </a:xfrm>
          <a:prstGeom prst="rect">
            <a:avLst/>
          </a:prstGeom>
          <a:solidFill>
            <a:schemeClr val="bg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03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Объект 3"/>
          <p:cNvGraphicFramePr>
            <a:graphicFrameLocks noChangeAspect="1"/>
          </p:cNvGraphicFramePr>
          <p:nvPr/>
        </p:nvGraphicFramePr>
        <p:xfrm>
          <a:off x="334963" y="249238"/>
          <a:ext cx="8147050" cy="188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Лист" r:id="rId4" imgW="6467523" imgH="1495530" progId="Excel.Sheet.8">
                  <p:embed/>
                </p:oleObj>
              </mc:Choice>
              <mc:Fallback>
                <p:oleObj name="Лист" r:id="rId4" imgW="6467523" imgH="14955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49238"/>
                        <a:ext cx="8147050" cy="188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95836" y="5553236"/>
            <a:ext cx="2655906" cy="50541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Блок - 5</a:t>
            </a:r>
          </a:p>
        </p:txBody>
      </p:sp>
      <p:sp>
        <p:nvSpPr>
          <p:cNvPr id="35844" name="Прямоугольник 3"/>
          <p:cNvSpPr>
            <a:spLocks noChangeArrowheads="1"/>
          </p:cNvSpPr>
          <p:nvPr/>
        </p:nvSpPr>
        <p:spPr bwMode="auto">
          <a:xfrm>
            <a:off x="327025" y="2424113"/>
            <a:ext cx="8497888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just" eaLnBrk="1" hangingPunct="1">
              <a:lnSpc>
                <a:spcPct val="150000"/>
              </a:lnSpc>
            </a:pPr>
            <a:r>
              <a:rPr lang="ru-RU" altLang="ru-RU" sz="2200">
                <a:solidFill>
                  <a:schemeClr val="tx2"/>
                </a:solidFill>
              </a:rPr>
              <a:t>Заполняется Председателем и членами Конфликтной подкомиссии на основании заполненных форм:</a:t>
            </a:r>
          </a:p>
          <a:p>
            <a:pPr indent="457200" algn="just" eaLnBrk="1" hangingPunct="1">
              <a:lnSpc>
                <a:spcPct val="150000"/>
              </a:lnSpc>
            </a:pPr>
            <a:r>
              <a:rPr lang="ru-RU" altLang="ru-RU" sz="2200">
                <a:solidFill>
                  <a:schemeClr val="tx2"/>
                </a:solidFill>
              </a:rPr>
              <a:t>2-АП-1 и 2-АП-2</a:t>
            </a:r>
          </a:p>
        </p:txBody>
      </p:sp>
      <p:sp>
        <p:nvSpPr>
          <p:cNvPr id="5" name="Прямоугольник 4">
            <a:hlinkClick r:id="rId6" action="ppaction://hlinksldjump"/>
          </p:cNvPr>
          <p:cNvSpPr/>
          <p:nvPr/>
        </p:nvSpPr>
        <p:spPr>
          <a:xfrm>
            <a:off x="4763" y="-7938"/>
            <a:ext cx="9144000" cy="6858001"/>
          </a:xfrm>
          <a:prstGeom prst="rect">
            <a:avLst/>
          </a:prstGeom>
          <a:solidFill>
            <a:schemeClr val="bg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902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Объект 3"/>
          <p:cNvGraphicFramePr>
            <a:graphicFrameLocks noChangeAspect="1"/>
          </p:cNvGraphicFramePr>
          <p:nvPr/>
        </p:nvGraphicFramePr>
        <p:xfrm>
          <a:off x="576263" y="406400"/>
          <a:ext cx="6335712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Лист" r:id="rId4" imgW="4981522" imgH="1533600" progId="Excel.Sheet.8">
                  <p:embed/>
                </p:oleObj>
              </mc:Choice>
              <mc:Fallback>
                <p:oleObj name="Лист" r:id="rId4" imgW="4981522" imgH="1533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406400"/>
                        <a:ext cx="6335712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095836" y="5553236"/>
            <a:ext cx="2655906" cy="505416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Блок - 6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1203325" y="3005138"/>
            <a:ext cx="74406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altLang="ru-RU" sz="2200">
                <a:solidFill>
                  <a:schemeClr val="tx2"/>
                </a:solidFill>
              </a:rPr>
              <a:t>Заполняется секретарем/заместителем председателя Конфликтной подкомиссии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6263" y="620713"/>
            <a:ext cx="4067175" cy="1543050"/>
          </a:xfrm>
          <a:prstGeom prst="rect">
            <a:avLst/>
          </a:prstGeom>
          <a:solidFill>
            <a:schemeClr val="bg1">
              <a:alpha val="1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4525" y="3381375"/>
            <a:ext cx="395288" cy="409575"/>
          </a:xfrm>
          <a:prstGeom prst="rect">
            <a:avLst/>
          </a:prstGeom>
          <a:solidFill>
            <a:schemeClr val="bg1">
              <a:alpha val="1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14250" y="0"/>
            <a:ext cx="9144000" cy="6858000"/>
          </a:xfrm>
          <a:prstGeom prst="rect">
            <a:avLst/>
          </a:prstGeom>
          <a:solidFill>
            <a:schemeClr val="bg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8517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sapegina\Desktop\без п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7" y="370377"/>
            <a:ext cx="4237038" cy="599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99750" y="2007310"/>
            <a:ext cx="3378926" cy="1421690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 заполненной Формы 2-АП</a:t>
            </a:r>
          </a:p>
        </p:txBody>
      </p:sp>
      <p:sp>
        <p:nvSpPr>
          <p:cNvPr id="4" name="Овал 3"/>
          <p:cNvSpPr/>
          <p:nvPr/>
        </p:nvSpPr>
        <p:spPr>
          <a:xfrm>
            <a:off x="2858722" y="2772686"/>
            <a:ext cx="179896" cy="18126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27683" y="2776537"/>
            <a:ext cx="179007" cy="18441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23727" y="2784451"/>
            <a:ext cx="180243" cy="176497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19696" y="3681028"/>
            <a:ext cx="179896" cy="18126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01310" y="3895812"/>
            <a:ext cx="179896" cy="18126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07728" y="4003824"/>
            <a:ext cx="179896" cy="18126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01310" y="4703669"/>
            <a:ext cx="179896" cy="18126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91780" y="1124744"/>
            <a:ext cx="972108" cy="18002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56797" y="5094116"/>
            <a:ext cx="972108" cy="207092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75212" y="5483323"/>
            <a:ext cx="972108" cy="24532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2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12" y="1557647"/>
            <a:ext cx="3378926" cy="1066170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 Формы 2-АП-1</a:t>
            </a:r>
          </a:p>
        </p:txBody>
      </p:sp>
      <p:pic>
        <p:nvPicPr>
          <p:cNvPr id="12290" name="Picture 2" descr="C:\Users\sapegina\Desktop\без п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80628"/>
            <a:ext cx="4584700" cy="61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879812" y="2007310"/>
            <a:ext cx="2971800" cy="5762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1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apegina\Desktop\без п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2" y="188639"/>
            <a:ext cx="6083456" cy="61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3384550" y="1736725"/>
            <a:ext cx="2808288" cy="3968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599750" y="2007310"/>
            <a:ext cx="3378926" cy="1066170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 Формы 2-АП-2</a:t>
            </a:r>
          </a:p>
        </p:txBody>
      </p:sp>
    </p:spTree>
    <p:extLst>
      <p:ext uri="{BB962C8B-B14F-4D97-AF65-F5344CB8AC3E}">
        <p14:creationId xmlns:p14="http://schemas.microsoft.com/office/powerpoint/2010/main" val="30610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1187450" y="2781300"/>
            <a:ext cx="6842125" cy="708025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rgbClr val="0066AE"/>
                </a:solidFill>
              </a:rPr>
              <a:t>Благодарю </a:t>
            </a:r>
            <a:r>
              <a:rPr lang="ru-RU" sz="3600" dirty="0">
                <a:solidFill>
                  <a:srgbClr val="0066AE"/>
                </a:solidFill>
              </a:rPr>
              <a:t>за внимание!</a:t>
            </a:r>
            <a:endParaRPr lang="ru-RU" sz="3600" b="1" dirty="0">
              <a:solidFill>
                <a:srgbClr val="0066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0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46674" y="2348880"/>
            <a:ext cx="4097325" cy="2628292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6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несогласии с выставленными баллами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87870" y="224644"/>
            <a:ext cx="3132856" cy="1188132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Форма</a:t>
            </a:r>
          </a:p>
          <a:p>
            <a:pPr algn="ctr" eaLnBrk="1" hangingPunct="1"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1-АП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-32049" y="0"/>
            <a:ext cx="9144000" cy="6884988"/>
          </a:xfrm>
          <a:prstGeom prst="rect">
            <a:avLst/>
          </a:prstGeom>
          <a:solidFill>
            <a:schemeClr val="bg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5817096" y="5247724"/>
            <a:ext cx="2639743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spc="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верно</a:t>
            </a:r>
            <a:endParaRPr lang="ru-RU" sz="2400" spc="300" dirty="0"/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5775464" y="4310525"/>
            <a:ext cx="2639743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spc="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Верно</a:t>
            </a:r>
            <a:endParaRPr lang="ru-RU" sz="2400" spc="3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321"/>
            <a:ext cx="3816424" cy="606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2848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apegina\Desktop\без п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620688"/>
            <a:ext cx="3743325" cy="52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6076" y="1091626"/>
            <a:ext cx="3384376" cy="2308324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3600" b="1" spc="5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dirty="0"/>
              <a:t>Неверное оформление формы 1-АП</a:t>
            </a: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0" y="-10269"/>
            <a:ext cx="9144000" cy="6993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2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apegina\Desktop\без п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9" y="476672"/>
            <a:ext cx="429068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00092" y="1268759"/>
            <a:ext cx="3276364" cy="2308324"/>
          </a:xfrm>
          <a:prstGeom prst="rect">
            <a:avLst/>
          </a:prstGeom>
          <a:noFill/>
          <a:ln cmpd="sng">
            <a:noFill/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3600" b="1" spc="5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dirty="0">
                <a:gradFill>
                  <a:gsLst>
                    <a:gs pos="25000">
                      <a:schemeClr val="tx2">
                        <a:lumMod val="60000"/>
                        <a:lumOff val="40000"/>
                      </a:schemeClr>
                    </a:gs>
                    <a:gs pos="100000">
                      <a:srgbClr val="0070C0"/>
                    </a:gs>
                  </a:gsLst>
                  <a:lin ang="5400000"/>
                </a:gradFill>
              </a:rPr>
              <a:t>Верное оформление формы 1-АП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-4167" y="0"/>
            <a:ext cx="9144000" cy="6813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5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79388" y="1076325"/>
            <a:ext cx="8748712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just" eaLnBrk="1" hangingPunct="1">
              <a:lnSpc>
                <a:spcPct val="150000"/>
              </a:lnSpc>
            </a:pPr>
            <a:r>
              <a:rPr lang="ru-RU" altLang="ru-RU" sz="2200" dirty="0">
                <a:solidFill>
                  <a:schemeClr val="tx2"/>
                </a:solidFill>
              </a:rPr>
              <a:t>При рассмотрении апелляции </a:t>
            </a:r>
            <a:r>
              <a:rPr lang="ru-RU" altLang="ru-RU" sz="2200" dirty="0" smtClean="0">
                <a:solidFill>
                  <a:schemeClr val="tx2"/>
                </a:solidFill>
              </a:rPr>
              <a:t>подкомиссия </a:t>
            </a:r>
            <a:r>
              <a:rPr lang="ru-RU" altLang="ru-RU" sz="2200" dirty="0">
                <a:solidFill>
                  <a:schemeClr val="tx2"/>
                </a:solidFill>
              </a:rPr>
              <a:t>запрашивает в РЦОИ распечатанные изображения экзаменационной работы,  электронные файлы с цифровой аудиозаписью устных ответов, решением практической части (по информатике и ИКТ), копии протоколов устных ответов, копии протоколов проверки экзаменационной работы предметной комиссией и копии экзаменационных материалов, выполнявшихся участником ГИА-9, подавшим апелляцию – </a:t>
            </a:r>
            <a:r>
              <a:rPr lang="ru-RU" altLang="ru-RU" sz="2800" b="1" dirty="0">
                <a:solidFill>
                  <a:schemeClr val="tx2"/>
                </a:solidFill>
              </a:rPr>
              <a:t>апелляционный комплект</a:t>
            </a:r>
            <a:r>
              <a:rPr lang="ru-RU" altLang="ru-RU" sz="22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0243" name="Заголовок 3"/>
          <p:cNvSpPr txBox="1">
            <a:spLocks/>
          </p:cNvSpPr>
          <p:nvPr/>
        </p:nvSpPr>
        <p:spPr bwMode="auto">
          <a:xfrm>
            <a:off x="1475656" y="171450"/>
            <a:ext cx="676751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b="1" dirty="0">
                <a:latin typeface="Calibri" pitchFamily="34" charset="0"/>
              </a:rPr>
              <a:t>Инструкция для </a:t>
            </a:r>
            <a:r>
              <a:rPr lang="ru-RU" sz="2400" b="1" dirty="0">
                <a:latin typeface="Calibri" pitchFamily="34" charset="0"/>
              </a:rPr>
              <a:t>территориальной конфликтной </a:t>
            </a:r>
            <a:r>
              <a:rPr lang="ru-RU" sz="2400" b="1" dirty="0" smtClean="0">
                <a:latin typeface="Calibri" pitchFamily="34" charset="0"/>
              </a:rPr>
              <a:t>подкомиссии </a:t>
            </a:r>
            <a:r>
              <a:rPr lang="ru-RU" altLang="ru-RU" sz="2400" b="1" dirty="0" smtClean="0">
                <a:latin typeface="Calibri" pitchFamily="34" charset="0"/>
              </a:rPr>
              <a:t>по </a:t>
            </a:r>
            <a:r>
              <a:rPr lang="ru-RU" altLang="ru-RU" sz="2400" b="1" dirty="0">
                <a:latin typeface="Calibri" pitchFamily="34" charset="0"/>
              </a:rPr>
              <a:t>ГИА-9</a:t>
            </a:r>
          </a:p>
        </p:txBody>
      </p:sp>
    </p:spTree>
    <p:extLst>
      <p:ext uri="{BB962C8B-B14F-4D97-AF65-F5344CB8AC3E}">
        <p14:creationId xmlns:p14="http://schemas.microsoft.com/office/powerpoint/2010/main" val="392115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 txBox="1">
            <a:spLocks/>
          </p:cNvSpPr>
          <p:nvPr/>
        </p:nvSpPr>
        <p:spPr bwMode="auto">
          <a:xfrm>
            <a:off x="2268538" y="142875"/>
            <a:ext cx="676751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Calibri" pitchFamily="34" charset="0"/>
              </a:rPr>
              <a:t>Получение и передача материалов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358775" y="1052513"/>
            <a:ext cx="84248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just" eaLnBrk="1" hangingPunct="1">
              <a:lnSpc>
                <a:spcPct val="114000"/>
              </a:lnSpc>
            </a:pPr>
            <a:r>
              <a:rPr lang="ru-RU" altLang="ru-RU" sz="2200">
                <a:solidFill>
                  <a:schemeClr val="tx2"/>
                </a:solidFill>
              </a:rPr>
              <a:t>Принятые заявления формируются в сводный список -файл формата </a:t>
            </a:r>
            <a:r>
              <a:rPr lang="en-US" altLang="ru-RU" sz="2200">
                <a:solidFill>
                  <a:schemeClr val="tx2"/>
                </a:solidFill>
              </a:rPr>
              <a:t>Microsoft Excel </a:t>
            </a:r>
            <a:r>
              <a:rPr lang="ru-RU" altLang="ru-RU" sz="2200">
                <a:solidFill>
                  <a:schemeClr val="tx2"/>
                </a:solidFill>
              </a:rPr>
              <a:t>по образцу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632190"/>
              </p:ext>
            </p:extLst>
          </p:nvPr>
        </p:nvGraphicFramePr>
        <p:xfrm>
          <a:off x="468313" y="2060575"/>
          <a:ext cx="8172451" cy="332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30">
                  <a:extLst>
                    <a:ext uri="{9D8B030D-6E8A-4147-A177-3AD203B41FA5}"/>
                  </a:extLst>
                </a:gridCol>
                <a:gridCol w="648036">
                  <a:extLst>
                    <a:ext uri="{9D8B030D-6E8A-4147-A177-3AD203B41FA5}"/>
                  </a:extLst>
                </a:gridCol>
                <a:gridCol w="1165478">
                  <a:extLst>
                    <a:ext uri="{9D8B030D-6E8A-4147-A177-3AD203B41FA5}"/>
                  </a:extLst>
                </a:gridCol>
                <a:gridCol w="612435">
                  <a:extLst>
                    <a:ext uri="{9D8B030D-6E8A-4147-A177-3AD203B41FA5}"/>
                  </a:extLst>
                </a:gridCol>
                <a:gridCol w="1122617">
                  <a:extLst>
                    <a:ext uri="{9D8B030D-6E8A-4147-A177-3AD203B41FA5}"/>
                  </a:extLst>
                </a:gridCol>
                <a:gridCol w="807675">
                  <a:extLst>
                    <a:ext uri="{9D8B030D-6E8A-4147-A177-3AD203B41FA5}"/>
                  </a:extLst>
                </a:gridCol>
                <a:gridCol w="972054">
                  <a:extLst>
                    <a:ext uri="{9D8B030D-6E8A-4147-A177-3AD203B41FA5}"/>
                  </a:extLst>
                </a:gridCol>
                <a:gridCol w="1152063">
                  <a:extLst>
                    <a:ext uri="{9D8B030D-6E8A-4147-A177-3AD203B41FA5}"/>
                  </a:extLst>
                </a:gridCol>
                <a:gridCol w="1152063">
                  <a:extLst>
                    <a:ext uri="{9D8B030D-6E8A-4147-A177-3AD203B41FA5}"/>
                  </a:extLst>
                </a:gridCol>
              </a:tblGrid>
              <a:tr h="1440364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п/п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6" marB="45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Код ОО</a:t>
                      </a:r>
                    </a:p>
                  </a:txBody>
                  <a:tcPr marL="91435" marR="91435" marT="45726" marB="45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Фамилия</a:t>
                      </a:r>
                    </a:p>
                  </a:txBody>
                  <a:tcPr marL="91435" marR="91435" marT="45726" marB="45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Имя</a:t>
                      </a:r>
                    </a:p>
                  </a:txBody>
                  <a:tcPr marL="91435" marR="91435" marT="45726" marB="45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Отчество</a:t>
                      </a:r>
                    </a:p>
                  </a:txBody>
                  <a:tcPr marL="91435" marR="91435" marT="45726" marB="45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Серия документа</a:t>
                      </a:r>
                    </a:p>
                  </a:txBody>
                  <a:tcPr marL="91435" marR="91435" marT="45726" marB="45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Номер документа</a:t>
                      </a:r>
                    </a:p>
                  </a:txBody>
                  <a:tcPr marL="91435" marR="91435" marT="45726" marB="45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Предмет</a:t>
                      </a:r>
                    </a:p>
                  </a:txBody>
                  <a:tcPr marL="91435" marR="91435" marT="45726" marB="45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Дата экзамена по предмету</a:t>
                      </a:r>
                    </a:p>
                  </a:txBody>
                  <a:tcPr marL="91435" marR="91435" marT="45726" marB="45726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4013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0000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Фамилия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Имя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Отчество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0000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000000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Русский язык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</a:t>
                      </a:r>
                      <a:r>
                        <a:rPr lang="ru-RU" sz="1800" dirty="0" smtClean="0"/>
                        <a:t>.05.1</a:t>
                      </a:r>
                      <a:r>
                        <a:rPr lang="en-US" sz="1800" dirty="0" smtClean="0"/>
                        <a:t>8</a:t>
                      </a:r>
                      <a:endParaRPr lang="ru-RU" sz="1800" dirty="0"/>
                    </a:p>
                  </a:txBody>
                  <a:tcPr marL="91435" marR="91435" marT="45726" marB="45726"/>
                </a:tc>
                <a:extLst>
                  <a:ext uri="{0D108BD9-81ED-4DB2-BD59-A6C34878D82A}"/>
                </a:extLst>
              </a:tr>
              <a:tr h="6202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…</a:t>
                      </a:r>
                      <a:endParaRPr lang="ru-RU" sz="18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хххх</a:t>
                      </a:r>
                      <a:endParaRPr lang="ru-RU" sz="18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…</a:t>
                      </a:r>
                      <a:endParaRPr lang="ru-RU" sz="18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…</a:t>
                      </a:r>
                      <a:endParaRPr lang="ru-RU" sz="18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…</a:t>
                      </a:r>
                      <a:endParaRPr lang="ru-RU" sz="18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…</a:t>
                      </a:r>
                      <a:endParaRPr lang="ru-RU" sz="18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…</a:t>
                      </a:r>
                      <a:endParaRPr lang="ru-RU" sz="1800" dirty="0"/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…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…</a:t>
                      </a:r>
                      <a:endParaRPr lang="ru-RU" sz="1800" dirty="0"/>
                    </a:p>
                  </a:txBody>
                  <a:tcPr marL="91435" marR="91435" marT="45726" marB="45726"/>
                </a:tc>
              </a:tr>
              <a:tr h="6202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9999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Фамилия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Имя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Отчество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0000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000000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история</a:t>
                      </a:r>
                    </a:p>
                  </a:txBody>
                  <a:tcPr marL="91435" marR="91435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r>
                        <a:rPr lang="en-US" sz="1800" dirty="0" smtClean="0"/>
                        <a:t>7</a:t>
                      </a:r>
                      <a:r>
                        <a:rPr lang="ru-RU" sz="1800" dirty="0" smtClean="0"/>
                        <a:t>.06.1</a:t>
                      </a:r>
                      <a:r>
                        <a:rPr lang="en-US" sz="1800" dirty="0" smtClean="0"/>
                        <a:t>8</a:t>
                      </a:r>
                      <a:endParaRPr lang="ru-RU" sz="1800" dirty="0"/>
                    </a:p>
                  </a:txBody>
                  <a:tcPr marL="91435" marR="91435" marT="45726" marB="45726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62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 txBox="1">
            <a:spLocks/>
          </p:cNvSpPr>
          <p:nvPr/>
        </p:nvSpPr>
        <p:spPr bwMode="auto">
          <a:xfrm>
            <a:off x="1476375" y="0"/>
            <a:ext cx="676751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Calibri" pitchFamily="34" charset="0"/>
              </a:rPr>
              <a:t>Получение и передача материалов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111125" y="1160463"/>
            <a:ext cx="8675688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 algn="just" eaLnBrk="1" hangingPunct="1">
              <a:lnSpc>
                <a:spcPct val="150000"/>
              </a:lnSpc>
            </a:pPr>
            <a:r>
              <a:rPr lang="ru-RU" altLang="ru-RU" sz="2200">
                <a:solidFill>
                  <a:schemeClr val="tx2"/>
                </a:solidFill>
              </a:rPr>
              <a:t>Сформированный файл формата </a:t>
            </a:r>
            <a:r>
              <a:rPr lang="en-US" altLang="ru-RU" sz="2200">
                <a:solidFill>
                  <a:schemeClr val="tx2"/>
                </a:solidFill>
              </a:rPr>
              <a:t>Microsoft Excel </a:t>
            </a:r>
            <a:r>
              <a:rPr lang="ru-RU" altLang="ru-RU" sz="2200">
                <a:solidFill>
                  <a:schemeClr val="tx2"/>
                </a:solidFill>
              </a:rPr>
              <a:t>передается в РЦОИ по защищенному каналу связи по окончании установленных сроков подачи заявлений, не позднее 18:00.</a:t>
            </a:r>
          </a:p>
          <a:p>
            <a:pPr indent="457200" algn="just" eaLnBrk="1" hangingPunct="1">
              <a:lnSpc>
                <a:spcPct val="150000"/>
              </a:lnSpc>
            </a:pPr>
            <a:endParaRPr lang="ru-RU" altLang="ru-RU" sz="2200">
              <a:solidFill>
                <a:schemeClr val="tx2"/>
              </a:solidFill>
            </a:endParaRPr>
          </a:p>
          <a:p>
            <a:pPr indent="457200" algn="just" eaLnBrk="1" hangingPunct="1">
              <a:lnSpc>
                <a:spcPct val="150000"/>
              </a:lnSpc>
            </a:pPr>
            <a:r>
              <a:rPr lang="ru-RU" altLang="ru-RU" sz="2200">
                <a:solidFill>
                  <a:schemeClr val="tx2"/>
                </a:solidFill>
              </a:rPr>
              <a:t>РЦОИ формирует апелляционный комплект, дополнительно предоставляет: критерии оценивания для работы экспертов, КИМ варианта апеллянта, файл ответа апеллянта (в случае необходимости, по иностранным языкам и информатике и ИКТ)</a:t>
            </a:r>
          </a:p>
        </p:txBody>
      </p:sp>
    </p:spTree>
    <p:extLst>
      <p:ext uri="{BB962C8B-B14F-4D97-AF65-F5344CB8AC3E}">
        <p14:creationId xmlns:p14="http://schemas.microsoft.com/office/powerpoint/2010/main" val="20081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2416</TotalTime>
  <Words>942</Words>
  <Application>Microsoft Office PowerPoint</Application>
  <PresentationFormat>Экран (4:3)</PresentationFormat>
  <Paragraphs>196</Paragraphs>
  <Slides>38</Slides>
  <Notes>2</Notes>
  <HiddenSlides>23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 New Roman</vt:lpstr>
      <vt:lpstr>Тема Office</vt:lpstr>
      <vt:lpstr>Worksheet</vt:lpstr>
      <vt:lpstr>Лист</vt:lpstr>
      <vt:lpstr>ТЕРРИТОРИАЛЬНАЯ КОНФЛИКТАЯ ПОДКОМИССИЯ КОНФЛИКТНОЙ КОМИССИИ МОСКОВСКОЙ ОБЛАСТИ ПО ГИА-9   Государственная итоговая аттестация выпускников IX классов на территории Московской области в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 Сергей Геннадьевич</dc:creator>
  <cp:lastModifiedBy>Евгений Тихонов</cp:lastModifiedBy>
  <cp:revision>203</cp:revision>
  <dcterms:created xsi:type="dcterms:W3CDTF">2015-09-28T12:26:45Z</dcterms:created>
  <dcterms:modified xsi:type="dcterms:W3CDTF">2018-05-18T10:29:32Z</dcterms:modified>
</cp:coreProperties>
</file>